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052D"/>
    <a:srgbClr val="246E9C"/>
    <a:srgbClr val="F703C9"/>
    <a:srgbClr val="E713AF"/>
    <a:srgbClr val="27E119"/>
    <a:srgbClr val="FF0000"/>
    <a:srgbClr val="D967C3"/>
    <a:srgbClr val="CC0000"/>
    <a:srgbClr val="990000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78" autoAdjust="0"/>
    <p:restoredTop sz="94671" autoAdjust="0"/>
  </p:normalViewPr>
  <p:slideViewPr>
    <p:cSldViewPr>
      <p:cViewPr>
        <p:scale>
          <a:sx n="60" d="100"/>
          <a:sy n="60" d="100"/>
        </p:scale>
        <p:origin x="-132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F07FE5-F7D9-4966-9F3D-75F308B4366B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CBC6FD-8BFD-4921-B3FC-B81C284038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CBC6FD-8BFD-4921-B3FC-B81C284038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55AECD7-AAD6-4B3B-A63A-794655AE9D6C}" type="datetimeFigureOut">
              <a:rPr lang="ru-RU" smtClean="0"/>
              <a:pPr/>
              <a:t>02.03.2014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0E3329-2DC5-4684-BBBB-08F8A249D5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357453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БУЛАВА</a:t>
            </a:r>
            <a:r>
              <a:rPr lang="uk-UA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СВІТЛАНА</a:t>
            </a:r>
            <a:r>
              <a:rPr lang="uk-UA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i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ОЛЕКСАНДРІВНА</a:t>
            </a:r>
            <a:endParaRPr lang="ru-RU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4143380"/>
            <a:ext cx="6715172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Вчитель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початкових</a:t>
            </a:r>
            <a:r>
              <a:rPr lang="ru-RU" sz="2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клас</a:t>
            </a:r>
            <a:r>
              <a:rPr lang="uk-UA" sz="28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ів</a:t>
            </a:r>
            <a:endParaRPr lang="uk-UA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uk-U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“старший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uk-U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вчитель</a:t>
            </a:r>
            <a:r>
              <a:rPr lang="uk-U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”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  <a:p>
            <a:pPr algn="ctr"/>
            <a:r>
              <a:rPr lang="uk-UA" sz="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Голубівська</a:t>
            </a:r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ЗОШ</a:t>
            </a:r>
          </a:p>
          <a:p>
            <a:pPr algn="ctr"/>
            <a:r>
              <a:rPr lang="uk-UA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І-ІІІ ст.</a:t>
            </a:r>
            <a:endParaRPr lang="uk-UA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uk-UA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42" name="Picture 2" descr="C:\Documents and Settings\User\Рабочий стол\картинки школа\10354241-nfn--n---n--------n----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4714884"/>
            <a:ext cx="2695582" cy="1762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143108" y="357166"/>
            <a:ext cx="4286280" cy="1143008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</a:t>
            </a:r>
            <a:r>
              <a:rPr lang="uk-UA" sz="2800" b="1" dirty="0" err="1" smtClean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уваль</a:t>
            </a:r>
            <a:r>
              <a:rPr lang="ru-RU" sz="2800" b="1" dirty="0" err="1" smtClean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ний</a:t>
            </a:r>
            <a:r>
              <a:rPr lang="ru-RU" sz="2800" b="1" dirty="0" smtClean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6666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ланцюжок</a:t>
            </a:r>
            <a:endParaRPr lang="ru-RU" sz="2800" dirty="0" smtClean="0">
              <a:solidFill>
                <a:srgbClr val="6666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71472" y="1428736"/>
            <a:ext cx="7858180" cy="3571900"/>
          </a:xfrm>
          <a:prstGeom prst="clou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Такий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рекомендується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застосовувати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отримання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розгорнутої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логічно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зв'язної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один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починає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учитель в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будь-якому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місці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жестом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перериває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пропонує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продовжити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думку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іншому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учневі</a:t>
            </a:r>
            <a:r>
              <a:rPr lang="ru-RU" sz="2400" dirty="0" smtClean="0">
                <a:solidFill>
                  <a:srgbClr val="3333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   </a:t>
            </a:r>
            <a:endParaRPr lang="ru-RU" sz="2400" dirty="0" smtClean="0">
              <a:solidFill>
                <a:srgbClr val="33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7651" name="Picture 3" descr="C:\Documents and Settings\User\Рабочий стол\картинки школа\15590831-illustration-of-school-kids-neatly-lined-up-in-one-row-together-with-their-paren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22" y="5000636"/>
            <a:ext cx="4071966" cy="15144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85720" y="714356"/>
            <a:ext cx="4286280" cy="1357322"/>
          </a:xfrm>
          <a:prstGeom prst="cloud">
            <a:avLst/>
          </a:prstGeom>
          <a:solidFill>
            <a:srgbClr val="27E1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</a:t>
            </a:r>
            <a:r>
              <a:rPr lang="ru-RU" sz="2800" b="1" dirty="0" smtClean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lang="ru-RU" sz="2800" b="1" dirty="0" err="1" smtClean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Малюємо</a:t>
            </a:r>
            <a:r>
              <a:rPr lang="ru-RU" sz="2800" b="1" dirty="0" smtClean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800" b="1" dirty="0" smtClean="0">
                <a:solidFill>
                  <a:srgbClr val="0099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lang="ru-RU" sz="2800" dirty="0" smtClean="0">
              <a:solidFill>
                <a:srgbClr val="0099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500034" y="2643182"/>
            <a:ext cx="8072494" cy="3643338"/>
          </a:xfrm>
          <a:prstGeom prst="cloud">
            <a:avLst/>
          </a:prstGeom>
          <a:solidFill>
            <a:srgbClr val="27E11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Учителеві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підготувати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пройденій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учні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зможуть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швидко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просто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намалювати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Діти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мають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бути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попереджені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треба не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озвучувати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а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зображувати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папері</a:t>
            </a:r>
            <a:r>
              <a:rPr lang="ru-RU" sz="2400" dirty="0" smtClean="0">
                <a:solidFill>
                  <a:srgbClr val="006666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 </a:t>
            </a:r>
            <a:endParaRPr lang="ru-RU" sz="2400" dirty="0" smtClean="0">
              <a:solidFill>
                <a:srgbClr val="006666"/>
              </a:solidFill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6627" name="Picture 3" descr="C:\Documents and Settings\User\Рабочий стол\картинки школа\images (1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500042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285984" y="428604"/>
            <a:ext cx="4286280" cy="1357322"/>
          </a:xfrm>
          <a:prstGeom prst="cloud">
            <a:avLst/>
          </a:prstGeom>
          <a:solidFill>
            <a:srgbClr val="F703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808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</a:t>
            </a:r>
            <a:r>
              <a:rPr lang="ru-RU" sz="2800" b="1" dirty="0" smtClean="0">
                <a:solidFill>
                  <a:srgbClr val="808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"</a:t>
            </a:r>
            <a:r>
              <a:rPr lang="uk-UA" sz="2800" b="1" dirty="0" err="1" smtClean="0">
                <a:solidFill>
                  <a:srgbClr val="808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Поплескаєм-потупцюєм</a:t>
            </a:r>
            <a:r>
              <a:rPr lang="ru-RU" sz="2800" b="1" dirty="0" smtClean="0">
                <a:solidFill>
                  <a:srgbClr val="808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"</a:t>
            </a:r>
            <a:endParaRPr lang="ru-RU" sz="3600" dirty="0" smtClean="0">
              <a:solidFill>
                <a:srgbClr val="808000"/>
              </a:solidFill>
              <a:latin typeface="Arial" pitchFamily="34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28596" y="2071678"/>
            <a:ext cx="8143932" cy="4286280"/>
          </a:xfrm>
          <a:prstGeom prst="cloud">
            <a:avLst/>
          </a:prstGeom>
          <a:solidFill>
            <a:srgbClr val="F703C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Перевіряючи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домашнє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педагог ставить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пропонує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варіанти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відповідей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до них. У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разі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правильної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дітей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поплескати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долон</a:t>
            </a:r>
            <a:r>
              <a:rPr lang="uk-UA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ж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невірна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потопати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ніжками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Ця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- </a:t>
            </a:r>
            <a:r>
              <a:rPr lang="uk-UA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прекрасна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розминка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хороший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спосіб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зняти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напругу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класі</a:t>
            </a:r>
            <a:r>
              <a:rPr lang="ru-RU" sz="2400" dirty="0" smtClean="0">
                <a:solidFill>
                  <a:srgbClr val="6699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669900"/>
              </a:solidFill>
              <a:latin typeface="Arial" pitchFamily="34" charset="0"/>
            </a:endParaRPr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51007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5603" name="Picture 3" descr="C:\Documents and Settings\User\Рабочий стол\картинки школа\0_657d8_36a5263a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388" y="5286388"/>
            <a:ext cx="2424105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929058" y="714356"/>
            <a:ext cx="4714908" cy="1357322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9966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</a:t>
            </a:r>
            <a:endParaRPr lang="ru-RU" sz="2800" b="1" dirty="0" smtClean="0">
              <a:solidFill>
                <a:srgbClr val="996633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9966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r>
              <a:rPr lang="uk-UA" sz="2800" b="1" dirty="0" err="1" smtClean="0">
                <a:solidFill>
                  <a:srgbClr val="9966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Семицвіточка</a:t>
            </a:r>
            <a:r>
              <a:rPr lang="ru-RU" sz="2800" b="1" dirty="0" smtClean="0">
                <a:solidFill>
                  <a:srgbClr val="9966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lang="ru-RU" sz="2800" dirty="0" smtClean="0">
              <a:solidFill>
                <a:srgbClr val="9966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28596" y="2571744"/>
            <a:ext cx="8143932" cy="3786214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Педагогові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підготувати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паперові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квіти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із семи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кольоровими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пелюстками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команд. За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правильну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пройденій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темі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команда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отримує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одну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пелюстку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Грають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до тих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пір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поки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 одна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команд не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збере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квітку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повністю</a:t>
            </a:r>
            <a:r>
              <a:rPr lang="ru-RU" sz="2400" dirty="0" smtClean="0">
                <a:solidFill>
                  <a:srgbClr val="6633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663300"/>
              </a:solidFill>
              <a:latin typeface="Arial" pitchFamily="34" charset="0"/>
            </a:endParaRPr>
          </a:p>
        </p:txBody>
      </p:sp>
      <p:pic>
        <p:nvPicPr>
          <p:cNvPr id="24579" name="Picture 3" descr="C:\Documents and Settings\User\Рабочий стол\картинки школа\images (10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571480"/>
            <a:ext cx="1914525" cy="2390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1142976" y="714356"/>
            <a:ext cx="4286280" cy="1357322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CC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</a:t>
            </a: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"Лови </a:t>
            </a:r>
            <a:r>
              <a:rPr lang="ru-RU" sz="2800" b="1" dirty="0" err="1" smtClean="0">
                <a:solidFill>
                  <a:srgbClr val="CC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м'яч</a:t>
            </a:r>
            <a:r>
              <a:rPr lang="ru-RU" sz="2800" b="1" dirty="0" smtClean="0">
                <a:solidFill>
                  <a:srgbClr val="CC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</a:t>
            </a:r>
            <a:endParaRPr lang="ru-RU" sz="3600" dirty="0" smtClean="0">
              <a:solidFill>
                <a:srgbClr val="CC33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28596" y="2714620"/>
            <a:ext cx="8358246" cy="3500462"/>
          </a:xfrm>
          <a:prstGeom prst="cloud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Гра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проводиться в к</a:t>
            </a:r>
            <a:r>
              <a:rPr lang="uk-UA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олі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Учитель ставить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підкидає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м'яч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упіймав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дає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відповідь</a:t>
            </a:r>
            <a:r>
              <a:rPr lang="ru-RU" sz="2800" dirty="0" smtClean="0">
                <a:solidFill>
                  <a:srgbClr val="99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  </a:t>
            </a:r>
            <a:endParaRPr lang="ru-RU" sz="2800" dirty="0" smtClean="0">
              <a:solidFill>
                <a:srgbClr val="990000"/>
              </a:solidFill>
              <a:latin typeface="Arial" pitchFamily="34" charset="0"/>
            </a:endParaRP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51007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23" name="Picture 3" descr="C:\Documents and Settings\User\Рабочий стол\картинки школа\47910460_1251125245_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785794"/>
            <a:ext cx="1809750" cy="1809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3214678" y="714356"/>
            <a:ext cx="4286280" cy="1357322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Тихе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опитування</a:t>
            </a:r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28596" y="2571744"/>
            <a:ext cx="8286808" cy="378621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Учитель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неголосно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розмовляє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одним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декількома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учнями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а увесь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клас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виконує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інше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800" dirty="0" smtClean="0">
              <a:solidFill>
                <a:srgbClr val="FF0000"/>
              </a:solidFill>
              <a:latin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0" y="0"/>
            <a:ext cx="510076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9699" name="Picture 3" descr="C:\Documents and Settings\User\Рабочий стол\картинки школа\images (1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14356"/>
            <a:ext cx="2362200" cy="1933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57158" y="0"/>
            <a:ext cx="8429684" cy="5715016"/>
          </a:xfrm>
          <a:prstGeom prst="horizontalScroll">
            <a:avLst/>
          </a:prstGeom>
          <a:solidFill>
            <a:srgbClr val="F505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800" dirty="0" smtClean="0">
                <a:solidFill>
                  <a:srgbClr val="0070C0"/>
                </a:solidFill>
              </a:rPr>
              <a:t>Ступінь </a:t>
            </a:r>
            <a:r>
              <a:rPr lang="ru-RU" sz="2800" dirty="0" err="1" smtClean="0">
                <a:solidFill>
                  <a:srgbClr val="0070C0"/>
                </a:solidFill>
              </a:rPr>
              <a:t>ефективності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виконання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домашнього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завдання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учнями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багато</a:t>
            </a:r>
            <a:r>
              <a:rPr lang="ru-RU" sz="2800" dirty="0" smtClean="0">
                <a:solidFill>
                  <a:srgbClr val="0070C0"/>
                </a:solidFill>
              </a:rPr>
              <a:t> в </a:t>
            </a:r>
            <a:r>
              <a:rPr lang="ru-RU" sz="2800" dirty="0" err="1" smtClean="0">
                <a:solidFill>
                  <a:srgbClr val="0070C0"/>
                </a:solidFill>
              </a:rPr>
              <a:t>чому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залежить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від</a:t>
            </a:r>
            <a:r>
              <a:rPr lang="ru-RU" sz="2800" dirty="0" smtClean="0">
                <a:solidFill>
                  <a:srgbClr val="0070C0"/>
                </a:solidFill>
              </a:rPr>
              <a:t> того, </a:t>
            </a:r>
            <a:r>
              <a:rPr lang="ru-RU" sz="2800" dirty="0" err="1" smtClean="0">
                <a:solidFill>
                  <a:srgbClr val="0070C0"/>
                </a:solidFill>
              </a:rPr>
              <a:t>наскільки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цікавою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різноманітною</a:t>
            </a:r>
            <a:r>
              <a:rPr lang="ru-RU" sz="2800" dirty="0" smtClean="0">
                <a:solidFill>
                  <a:srgbClr val="0070C0"/>
                </a:solidFill>
              </a:rPr>
              <a:t> за формою </a:t>
            </a:r>
            <a:r>
              <a:rPr lang="ru-RU" sz="2800" dirty="0" err="1" smtClean="0">
                <a:solidFill>
                  <a:srgbClr val="0070C0"/>
                </a:solidFill>
              </a:rPr>
              <a:t>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змістом</a:t>
            </a:r>
            <a:r>
              <a:rPr lang="ru-RU" sz="2800" dirty="0" smtClean="0">
                <a:solidFill>
                  <a:srgbClr val="0070C0"/>
                </a:solidFill>
              </a:rPr>
              <a:t> буде </a:t>
            </a:r>
            <a:r>
              <a:rPr lang="ru-RU" sz="2800" dirty="0" err="1" smtClean="0">
                <a:solidFill>
                  <a:srgbClr val="0070C0"/>
                </a:solidFill>
              </a:rPr>
              <a:t>його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перевірка</a:t>
            </a:r>
            <a:r>
              <a:rPr lang="ru-RU" sz="2800" dirty="0" smtClean="0">
                <a:solidFill>
                  <a:srgbClr val="0070C0"/>
                </a:solidFill>
              </a:rPr>
              <a:t>. </a:t>
            </a:r>
            <a:r>
              <a:rPr lang="ru-RU" sz="2800" dirty="0" err="1" smtClean="0">
                <a:solidFill>
                  <a:srgbClr val="0070C0"/>
                </a:solidFill>
              </a:rPr>
              <a:t>Запропоновані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способи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перевірки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самостійної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домашньої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роботи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учнів</a:t>
            </a:r>
            <a:r>
              <a:rPr lang="ru-RU" sz="2800" dirty="0" smtClean="0">
                <a:solidFill>
                  <a:srgbClr val="0070C0"/>
                </a:solidFill>
              </a:rPr>
              <a:t> для </a:t>
            </a:r>
            <a:r>
              <a:rPr lang="ru-RU" sz="2800" dirty="0" err="1" smtClean="0">
                <a:solidFill>
                  <a:srgbClr val="0070C0"/>
                </a:solidFill>
              </a:rPr>
              <a:t>досягнення</a:t>
            </a:r>
            <a:r>
              <a:rPr lang="ru-RU" sz="2800" dirty="0" smtClean="0">
                <a:solidFill>
                  <a:srgbClr val="0070C0"/>
                </a:solidFill>
              </a:rPr>
              <a:t> результату </a:t>
            </a:r>
            <a:r>
              <a:rPr lang="ru-RU" sz="2800" dirty="0" err="1" smtClean="0">
                <a:solidFill>
                  <a:srgbClr val="0070C0"/>
                </a:solidFill>
              </a:rPr>
              <a:t>повинні</a:t>
            </a:r>
            <a:r>
              <a:rPr lang="ru-RU" sz="2800" dirty="0" smtClean="0">
                <a:solidFill>
                  <a:srgbClr val="0070C0"/>
                </a:solidFill>
              </a:rPr>
              <a:t> </a:t>
            </a:r>
            <a:r>
              <a:rPr lang="ru-RU" sz="2800" dirty="0" err="1" smtClean="0">
                <a:solidFill>
                  <a:srgbClr val="0070C0"/>
                </a:solidFill>
              </a:rPr>
              <a:t>застосовуватися</a:t>
            </a:r>
            <a:r>
              <a:rPr lang="ru-RU" sz="2800" dirty="0" smtClean="0">
                <a:solidFill>
                  <a:srgbClr val="0070C0"/>
                </a:solidFill>
              </a:rPr>
              <a:t> педагогом систематично </a:t>
            </a:r>
            <a:r>
              <a:rPr lang="ru-RU" sz="2800" dirty="0" err="1" smtClean="0">
                <a:solidFill>
                  <a:srgbClr val="0070C0"/>
                </a:solidFill>
              </a:rPr>
              <a:t>і</a:t>
            </a:r>
            <a:r>
              <a:rPr lang="ru-RU" sz="2800" dirty="0" smtClean="0">
                <a:solidFill>
                  <a:srgbClr val="0070C0"/>
                </a:solidFill>
              </a:rPr>
              <a:t> комплексно</a:t>
            </a:r>
            <a:r>
              <a:rPr lang="ru-RU" dirty="0" smtClean="0"/>
              <a:t>.     </a:t>
            </a:r>
            <a:endParaRPr lang="ru-RU" dirty="0"/>
          </a:p>
        </p:txBody>
      </p:sp>
      <p:pic>
        <p:nvPicPr>
          <p:cNvPr id="28673" name="Picture 1" descr="C:\Documents and Settings\User\Рабочий стол\картинки школа\images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4929198"/>
            <a:ext cx="1271583" cy="1571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42910" y="1357298"/>
            <a:ext cx="80724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b="1" i="1" dirty="0" smtClean="0">
                <a:solidFill>
                  <a:schemeClr val="accent3">
                    <a:lumMod val="75000"/>
                  </a:schemeClr>
                </a:solidFill>
              </a:rPr>
              <a:t>ФОРМИ ТА МЕТОДИ ПЕРЕВІРКИ ДОМАШНІХ ЗАВДАНЬ</a:t>
            </a:r>
            <a:endParaRPr lang="ru-RU" sz="4800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3" name="Picture 1" descr="C:\Documents and Settings\User\Рабочий стол\картинки школа\19d63f190fd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857628"/>
            <a:ext cx="3857652" cy="19097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215106"/>
          </a:xfrm>
        </p:spPr>
        <p:txBody>
          <a:bodyPr>
            <a:noAutofit/>
          </a:bodyPr>
          <a:lstStyle/>
          <a:p>
            <a:r>
              <a:rPr lang="ru-RU" dirty="0" err="1">
                <a:solidFill>
                  <a:srgbClr val="FF0066"/>
                </a:solidFill>
              </a:rPr>
              <a:t>Перевірка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виконання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учнями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домашнього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завдання</a:t>
            </a:r>
            <a:r>
              <a:rPr lang="ru-RU" dirty="0">
                <a:solidFill>
                  <a:srgbClr val="FF0066"/>
                </a:solidFill>
              </a:rPr>
              <a:t> - </a:t>
            </a:r>
            <a:r>
              <a:rPr lang="ru-RU" dirty="0" err="1">
                <a:solidFill>
                  <a:srgbClr val="FF0066"/>
                </a:solidFill>
              </a:rPr>
              <a:t>важливий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і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невід'ємний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етап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будь-якого</a:t>
            </a:r>
            <a:r>
              <a:rPr lang="ru-RU" dirty="0">
                <a:solidFill>
                  <a:srgbClr val="FF0066"/>
                </a:solidFill>
              </a:rPr>
              <a:t> уроку. </a:t>
            </a:r>
            <a:r>
              <a:rPr lang="ru-RU" dirty="0" err="1">
                <a:solidFill>
                  <a:srgbClr val="FF0066"/>
                </a:solidFill>
              </a:rPr>
              <a:t>Якщо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перевірочна</a:t>
            </a:r>
            <a:r>
              <a:rPr lang="ru-RU" dirty="0">
                <a:solidFill>
                  <a:srgbClr val="FF0066"/>
                </a:solidFill>
              </a:rPr>
              <a:t> система не </a:t>
            </a:r>
            <a:r>
              <a:rPr lang="ru-RU" dirty="0" err="1">
                <a:solidFill>
                  <a:srgbClr val="FF0066"/>
                </a:solidFill>
              </a:rPr>
              <a:t>налагоджена</a:t>
            </a:r>
            <a:r>
              <a:rPr lang="ru-RU" dirty="0">
                <a:solidFill>
                  <a:srgbClr val="FF0066"/>
                </a:solidFill>
              </a:rPr>
              <a:t>, роль </a:t>
            </a:r>
            <a:r>
              <a:rPr lang="ru-RU" dirty="0" err="1">
                <a:solidFill>
                  <a:srgbClr val="FF0066"/>
                </a:solidFill>
              </a:rPr>
              <a:t>самостійної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домашньої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роботи</a:t>
            </a:r>
            <a:r>
              <a:rPr lang="ru-RU" dirty="0">
                <a:solidFill>
                  <a:srgbClr val="FF0066"/>
                </a:solidFill>
              </a:rPr>
              <a:t> </a:t>
            </a:r>
            <a:r>
              <a:rPr lang="ru-RU" dirty="0" err="1">
                <a:solidFill>
                  <a:srgbClr val="FF0066"/>
                </a:solidFill>
              </a:rPr>
              <a:t>учня</a:t>
            </a:r>
            <a:r>
              <a:rPr lang="ru-RU" dirty="0">
                <a:solidFill>
                  <a:srgbClr val="FF0066"/>
                </a:solidFill>
              </a:rPr>
              <a:t> практично </a:t>
            </a:r>
            <a:r>
              <a:rPr lang="ru-RU" dirty="0" err="1">
                <a:solidFill>
                  <a:srgbClr val="FF0066"/>
                </a:solidFill>
              </a:rPr>
              <a:t>знецінюється</a:t>
            </a:r>
            <a:r>
              <a:rPr lang="ru-RU" dirty="0">
                <a:solidFill>
                  <a:srgbClr val="FF0066"/>
                </a:solidFill>
              </a:rPr>
              <a:t>.</a:t>
            </a:r>
            <a:r>
              <a:rPr lang="ru-RU" i="1" dirty="0">
                <a:solidFill>
                  <a:srgbClr val="FF0066"/>
                </a:solidFill>
              </a:rPr>
              <a:t/>
            </a:r>
            <a:br>
              <a:rPr lang="ru-RU" i="1" dirty="0">
                <a:solidFill>
                  <a:srgbClr val="FF0066"/>
                </a:solidFill>
              </a:rPr>
            </a:br>
            <a:endParaRPr lang="ru-RU" dirty="0">
              <a:solidFill>
                <a:srgbClr val="FF0066"/>
              </a:solidFill>
            </a:endParaRPr>
          </a:p>
        </p:txBody>
      </p:sp>
      <p:pic>
        <p:nvPicPr>
          <p:cNvPr id="8193" name="Picture 1" descr="C:\Documents and Settings\User\Рабочий стол\картинки школа\90707496_2418775_4ac50393d309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3286124"/>
            <a:ext cx="2381250" cy="1319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357214"/>
            <a:ext cx="8229600" cy="1643074"/>
          </a:xfrm>
        </p:spPr>
        <p:txBody>
          <a:bodyPr>
            <a:noAutofit/>
          </a:bodyPr>
          <a:lstStyle/>
          <a:p>
            <a:r>
              <a:rPr lang="ru-RU" sz="2800" i="1" dirty="0" err="1" smtClean="0">
                <a:solidFill>
                  <a:srgbClr val="FF0000"/>
                </a:solidFill>
              </a:rPr>
              <a:t>Перевірити</a:t>
            </a:r>
            <a:r>
              <a:rPr lang="ru-RU" sz="2800" i="1" dirty="0" smtClean="0">
                <a:solidFill>
                  <a:srgbClr val="FF0000"/>
                </a:solidFill>
              </a:rPr>
              <a:t/>
            </a:r>
            <a:br>
              <a:rPr lang="ru-RU" sz="2800" i="1" dirty="0" smtClean="0">
                <a:solidFill>
                  <a:srgbClr val="FF0000"/>
                </a:solidFill>
              </a:rPr>
            </a:b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>
                <a:solidFill>
                  <a:srgbClr val="FF0000"/>
                </a:solidFill>
              </a:rPr>
              <a:t>домашнє</a:t>
            </a:r>
            <a:r>
              <a:rPr lang="ru-RU" sz="2800" i="1" dirty="0">
                <a:solidFill>
                  <a:srgbClr val="FF0000"/>
                </a:solidFill>
              </a:rPr>
              <a:t> </a:t>
            </a:r>
            <a:r>
              <a:rPr lang="ru-RU" sz="2800" i="1" dirty="0" err="1">
                <a:solidFill>
                  <a:srgbClr val="FF0000"/>
                </a:solidFill>
              </a:rPr>
              <a:t>завдання</a:t>
            </a:r>
            <a:r>
              <a:rPr lang="ru-RU" sz="2800" i="1" dirty="0">
                <a:solidFill>
                  <a:srgbClr val="FF0000"/>
                </a:solidFill>
              </a:rPr>
              <a:t> </a:t>
            </a:r>
            <a:r>
              <a:rPr lang="ru-RU" sz="2800" i="1" dirty="0" err="1">
                <a:solidFill>
                  <a:srgbClr val="FF0000"/>
                </a:solidFill>
              </a:rPr>
              <a:t>можна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" name="Пятно 1 4"/>
          <p:cNvSpPr/>
          <p:nvPr/>
        </p:nvSpPr>
        <p:spPr>
          <a:xfrm>
            <a:off x="5786446" y="3000372"/>
            <a:ext cx="2928958" cy="22717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вибіркова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перевірка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письмового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завдання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Пятно 1 7"/>
          <p:cNvSpPr/>
          <p:nvPr/>
        </p:nvSpPr>
        <p:spPr>
          <a:xfrm>
            <a:off x="500034" y="1142984"/>
            <a:ext cx="3929090" cy="26289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викликати</a:t>
            </a:r>
            <a:r>
              <a:rPr lang="ru-RU" dirty="0" smtClean="0">
                <a:solidFill>
                  <a:srgbClr val="FFFF00"/>
                </a:solidFill>
              </a:rPr>
              <a:t> одного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декількох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учнів</a:t>
            </a:r>
            <a:r>
              <a:rPr lang="ru-RU" dirty="0" smtClean="0">
                <a:solidFill>
                  <a:srgbClr val="FFFF00"/>
                </a:solidFill>
              </a:rPr>
              <a:t> до </a:t>
            </a:r>
            <a:r>
              <a:rPr lang="ru-RU" dirty="0" err="1" smtClean="0">
                <a:solidFill>
                  <a:srgbClr val="FFFF00"/>
                </a:solidFill>
              </a:rPr>
              <a:t>дошки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опитати</a:t>
            </a:r>
            <a:r>
              <a:rPr lang="ru-RU" dirty="0" smtClean="0">
                <a:solidFill>
                  <a:srgbClr val="FFFF00"/>
                </a:solidFill>
              </a:rPr>
              <a:t> по </a:t>
            </a:r>
            <a:r>
              <a:rPr lang="ru-RU" dirty="0" err="1" smtClean="0">
                <a:solidFill>
                  <a:srgbClr val="FFFF00"/>
                </a:solidFill>
              </a:rPr>
              <a:t>темі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ятно 1 8"/>
          <p:cNvSpPr/>
          <p:nvPr/>
        </p:nvSpPr>
        <p:spPr>
          <a:xfrm>
            <a:off x="4500562" y="928670"/>
            <a:ext cx="4071966" cy="270035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провести </a:t>
            </a:r>
            <a:r>
              <a:rPr lang="ru-RU" dirty="0" err="1" smtClean="0">
                <a:solidFill>
                  <a:srgbClr val="FFFF00"/>
                </a:solidFill>
              </a:rPr>
              <a:t>фронтальне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опитування</a:t>
            </a:r>
            <a:r>
              <a:rPr lang="ru-RU" dirty="0" smtClean="0">
                <a:solidFill>
                  <a:srgbClr val="FFFF00"/>
                </a:solidFill>
              </a:rPr>
              <a:t> в </a:t>
            </a:r>
            <a:r>
              <a:rPr lang="ru-RU" dirty="0" err="1" smtClean="0">
                <a:solidFill>
                  <a:srgbClr val="FFFF00"/>
                </a:solidFill>
              </a:rPr>
              <a:t>класі</a:t>
            </a:r>
            <a:r>
              <a:rPr lang="ru-RU" dirty="0" smtClean="0">
                <a:solidFill>
                  <a:srgbClr val="FFFF00"/>
                </a:solidFill>
              </a:rPr>
              <a:t> (</a:t>
            </a:r>
            <a:r>
              <a:rPr lang="ru-RU" dirty="0" err="1" smtClean="0">
                <a:solidFill>
                  <a:srgbClr val="FFFF00"/>
                </a:solidFill>
              </a:rPr>
              <a:t>опитування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місця</a:t>
            </a:r>
            <a:r>
              <a:rPr lang="ru-RU" dirty="0" smtClean="0">
                <a:solidFill>
                  <a:srgbClr val="FFFF00"/>
                </a:solidFill>
              </a:rPr>
              <a:t>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Пятно 1 9"/>
          <p:cNvSpPr/>
          <p:nvPr/>
        </p:nvSpPr>
        <p:spPr>
          <a:xfrm>
            <a:off x="285720" y="4214818"/>
            <a:ext cx="3500462" cy="22717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використовувати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індивідуальні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картки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1" name="Пятно 1 10"/>
          <p:cNvSpPr/>
          <p:nvPr/>
        </p:nvSpPr>
        <p:spPr>
          <a:xfrm>
            <a:off x="4357686" y="4714884"/>
            <a:ext cx="4357718" cy="171451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самоперевірка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або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взаємоперевірка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письмового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завдання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Пятно 1 11"/>
          <p:cNvSpPr/>
          <p:nvPr/>
        </p:nvSpPr>
        <p:spPr>
          <a:xfrm>
            <a:off x="2857488" y="3214686"/>
            <a:ext cx="3143272" cy="227172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rgbClr val="FFFF00"/>
                </a:solidFill>
              </a:rPr>
              <a:t>виконати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аналогічне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завдання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500042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b="1" dirty="0" err="1" smtClean="0">
                <a:solidFill>
                  <a:srgbClr val="D6009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ригінальні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перевірки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домашнього</a:t>
            </a:r>
            <a:r>
              <a:rPr kumimoji="0" lang="ru-RU" sz="4400" b="1" i="0" u="none" strike="noStrike" cap="none" normalizeH="0" baseline="0" dirty="0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4400" b="1" i="0" u="none" strike="noStrike" cap="none" normalizeH="0" baseline="0" dirty="0" err="1" smtClean="0">
                <a:ln>
                  <a:noFill/>
                </a:ln>
                <a:solidFill>
                  <a:srgbClr val="D6009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rgbClr val="D6009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лако 6"/>
          <p:cNvSpPr/>
          <p:nvPr/>
        </p:nvSpPr>
        <p:spPr>
          <a:xfrm>
            <a:off x="571472" y="3571876"/>
            <a:ext cx="8215370" cy="2857520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розбити на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виступатиме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захист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погляду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на проблему. Одна точка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викладена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підручнику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довіднику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інша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відмінна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належати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комусь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учителеві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дискусії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міркування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аргументи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, а результатом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стане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глибше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суті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вивченого</a:t>
            </a:r>
            <a:r>
              <a:rPr lang="ru-RU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явища</a:t>
            </a:r>
            <a:endParaRPr lang="ru-RU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2571736" y="1857364"/>
            <a:ext cx="3357586" cy="1500198"/>
          </a:xfrm>
          <a:prstGeom prst="cloud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Дискусія</a:t>
            </a:r>
            <a:endParaRPr lang="ru-RU" sz="3600" dirty="0" smtClean="0">
              <a:solidFill>
                <a:srgbClr val="FF0000"/>
              </a:solidFill>
              <a:latin typeface="Arial" pitchFamily="34" charset="0"/>
            </a:endParaRPr>
          </a:p>
        </p:txBody>
      </p:sp>
      <p:pic>
        <p:nvPicPr>
          <p:cNvPr id="6145" name="Picture 1" descr="C:\Documents and Settings\User\Рабочий стол\картинки школа\images (8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6512" y="2000240"/>
            <a:ext cx="250033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2571736" y="428604"/>
            <a:ext cx="4857784" cy="2000264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solidFill>
                  <a:srgbClr val="FF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Тематичний</a:t>
            </a:r>
            <a:r>
              <a:rPr lang="ru-RU" sz="3600" b="1" dirty="0" smtClean="0">
                <a:solidFill>
                  <a:srgbClr val="FF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кросворд</a:t>
            </a:r>
            <a:endParaRPr lang="ru-RU" sz="4400" dirty="0" smtClean="0">
              <a:solidFill>
                <a:srgbClr val="FF00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>
              <a:solidFill>
                <a:srgbClr val="FF00FF"/>
              </a:solidFill>
              <a:latin typeface="Arial" pitchFamily="34" charset="0"/>
            </a:endParaRPr>
          </a:p>
        </p:txBody>
      </p:sp>
      <p:sp>
        <p:nvSpPr>
          <p:cNvPr id="6" name="Облако 5"/>
          <p:cNvSpPr/>
          <p:nvPr/>
        </p:nvSpPr>
        <p:spPr>
          <a:xfrm>
            <a:off x="857224" y="3429000"/>
            <a:ext cx="7715304" cy="2928958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Учителеві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скласти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кросворд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по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відповідній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темі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запропонувати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розв</a:t>
            </a:r>
            <a:r>
              <a:rPr lang="en-US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uk-UA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язати</a:t>
            </a:r>
            <a:r>
              <a:rPr lang="uk-UA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його учням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 Особливо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діти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люблять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інтерактивні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кросворди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розгадувати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усім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класом</a:t>
            </a:r>
            <a:r>
              <a:rPr lang="ru-RU" sz="2400" dirty="0" smtClean="0">
                <a:solidFill>
                  <a:srgbClr val="D967C3"/>
                </a:solidFill>
                <a:latin typeface="Arial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rgbClr val="D967C3"/>
              </a:solidFill>
              <a:latin typeface="Arial" pitchFamily="34" charset="0"/>
            </a:endParaRPr>
          </a:p>
        </p:txBody>
      </p:sp>
      <p:pic>
        <p:nvPicPr>
          <p:cNvPr id="5121" name="Picture 1" descr="C:\Documents and Settings\User\Рабочий стол\картинки школа\images (2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1885950" cy="242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428596" y="714356"/>
            <a:ext cx="4857784" cy="200026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Короткі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письмові</a:t>
            </a:r>
            <a:r>
              <a:rPr lang="ru-RU" sz="3600" b="1" dirty="0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 smtClean="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відповіді</a:t>
            </a:r>
            <a:endParaRPr lang="ru-RU" sz="36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28596" y="2928934"/>
            <a:ext cx="8215370" cy="3429024"/>
          </a:xfrm>
          <a:prstGeom prst="cloud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k-UA" sz="2800" dirty="0" smtClean="0">
                <a:solidFill>
                  <a:srgbClr val="FFFF66"/>
                </a:solidFill>
                <a:latin typeface="Times New Roman" pitchFamily="18" charset="0"/>
                <a:cs typeface="Times New Roman" pitchFamily="18" charset="0"/>
              </a:rPr>
              <a:t>Замість усного опитування учитель просить відповідати на нескладні питання по темі письмово. При цьому відповідь повинна складатися з двох – трьох слів. </a:t>
            </a:r>
            <a:endParaRPr lang="ru-RU" sz="2800" dirty="0" smtClean="0">
              <a:solidFill>
                <a:srgbClr val="FFFF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7" name="Picture 1" descr="C:\Documents and Settings\User\Рабочий стол\картинки школа\school_clipart_free_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714356"/>
            <a:ext cx="2214578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428596" y="571480"/>
            <a:ext cx="4286280" cy="1357322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990099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Опитування-світлофор</a:t>
            </a:r>
            <a:endParaRPr lang="ru-RU" sz="2800" dirty="0" smtClean="0">
              <a:solidFill>
                <a:srgbClr val="99009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357158" y="1857364"/>
            <a:ext cx="8286808" cy="4572032"/>
          </a:xfrm>
          <a:prstGeom prst="cloud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нашому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випадку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світлофором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виступає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довга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картонна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смужка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червоного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кольору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одного боку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зеленого -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іншою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Звернена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uk-UA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чителя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зелена сторона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свідчить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готовність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поставлене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("Знаю"!),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червона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про те,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готовий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відповісти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("Не знаю"!).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показує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червону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сторону, -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тривоги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учителя.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двійка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яку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собі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поставив.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Можна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ставити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творчі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питання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при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цьому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червоний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сигнал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означає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"Не хочу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відповідати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"!, а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зелений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"Хочу </a:t>
            </a:r>
            <a:r>
              <a:rPr lang="ru-RU" sz="2000" dirty="0" err="1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відповісти</a:t>
            </a:r>
            <a:r>
              <a:rPr lang="ru-RU" sz="2000" dirty="0" smtClean="0">
                <a:solidFill>
                  <a:srgbClr val="80008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"!.</a:t>
            </a:r>
            <a:endParaRPr lang="ru-RU" sz="2000" dirty="0" smtClean="0">
              <a:solidFill>
                <a:srgbClr val="800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463588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    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075" name="Picture 3" descr="C:\Documents and Settings\User\Рабочий стол\картинки школа\images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500042"/>
            <a:ext cx="3019425" cy="1514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4143372" y="642918"/>
            <a:ext cx="4286280" cy="135732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err="1" smtClean="0">
                <a:solidFill>
                  <a:srgbClr val="99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Солідарне</a:t>
            </a:r>
            <a:r>
              <a:rPr lang="ru-RU" sz="2800" b="1" dirty="0" smtClean="0">
                <a:solidFill>
                  <a:srgbClr val="99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rgbClr val="9900CC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опитування</a:t>
            </a:r>
            <a:endParaRPr lang="ru-RU" sz="3600" dirty="0" smtClean="0">
              <a:solidFill>
                <a:srgbClr val="99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ко 2"/>
          <p:cNvSpPr/>
          <p:nvPr/>
        </p:nvSpPr>
        <p:spPr>
          <a:xfrm>
            <a:off x="428596" y="2285992"/>
            <a:ext cx="8286808" cy="4143404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uk-UA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біля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дошки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може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впоратися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завданням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звернутися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класу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хоче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допомогти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 З тих,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хто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бажає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надати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педагог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вибирає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найбільш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сильного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учня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пропонує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йому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пошепки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дати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підказку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товаришеві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Як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варіант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учень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вибирає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того,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чиєї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допомоги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потребує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а учитель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дає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тренерові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10-15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хвилин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000" dirty="0" err="1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підготовку</a:t>
            </a:r>
            <a:r>
              <a:rPr lang="ru-RU" sz="2000" dirty="0" smtClean="0">
                <a:solidFill>
                  <a:srgbClr val="660066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22794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1" name="Picture 3" descr="C:\Documents and Settings\User\Рабочий стол\картинки школа\school_clipart_free_0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571480"/>
            <a:ext cx="2476502" cy="13334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176</TotalTime>
  <Words>452</Words>
  <Application>Microsoft Office PowerPoint</Application>
  <PresentationFormat>Экран (4:3)</PresentationFormat>
  <Paragraphs>51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Аспект</vt:lpstr>
      <vt:lpstr>БУЛАВА СВІТЛАНА ОЛЕКСАНДРІВНА</vt:lpstr>
      <vt:lpstr>Слайд 2</vt:lpstr>
      <vt:lpstr>Перевірка виконання учнями домашнього завдання - важливий і невід'ємний етап будь-якого уроку. Якщо перевірочна система не налагоджена, роль самостійної домашньої роботи учня практично знецінюється. </vt:lpstr>
      <vt:lpstr>Перевірити  домашнє завдання можна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25</cp:revision>
  <dcterms:created xsi:type="dcterms:W3CDTF">2013-12-22T12:19:20Z</dcterms:created>
  <dcterms:modified xsi:type="dcterms:W3CDTF">2014-03-02T15:58:17Z</dcterms:modified>
</cp:coreProperties>
</file>