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72" autoAdjust="0"/>
    <p:restoredTop sz="94660"/>
  </p:normalViewPr>
  <p:slideViewPr>
    <p:cSldViewPr>
      <p:cViewPr varScale="1">
        <p:scale>
          <a:sx n="100" d="100"/>
          <a:sy n="100" d="100"/>
        </p:scale>
        <p:origin x="-7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CF087B3-83C2-492E-BF26-23277B2B9AA1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062A18-5C28-456E-915A-61CD39EFA2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87B3-83C2-492E-BF26-23277B2B9AA1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2A18-5C28-456E-915A-61CD39EFA2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87B3-83C2-492E-BF26-23277B2B9AA1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2A18-5C28-456E-915A-61CD39EFA2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F087B3-83C2-492E-BF26-23277B2B9AA1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062A18-5C28-456E-915A-61CD39EFA2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CF087B3-83C2-492E-BF26-23277B2B9AA1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062A18-5C28-456E-915A-61CD39EFA2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87B3-83C2-492E-BF26-23277B2B9AA1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2A18-5C28-456E-915A-61CD39EFA2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87B3-83C2-492E-BF26-23277B2B9AA1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2A18-5C28-456E-915A-61CD39EFA2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F087B3-83C2-492E-BF26-23277B2B9AA1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062A18-5C28-456E-915A-61CD39EFA2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87B3-83C2-492E-BF26-23277B2B9AA1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2A18-5C28-456E-915A-61CD39EFA2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F087B3-83C2-492E-BF26-23277B2B9AA1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062A18-5C28-456E-915A-61CD39EFA2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F087B3-83C2-492E-BF26-23277B2B9AA1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062A18-5C28-456E-915A-61CD39EFA2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F087B3-83C2-492E-BF26-23277B2B9AA1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062A18-5C28-456E-915A-61CD39EFA2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0"/>
            <a:ext cx="7772400" cy="1470025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Наука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кувала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перемогу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57250" y="1571612"/>
            <a:ext cx="8186750" cy="200024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20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Тисячі</a:t>
            </a:r>
            <a:r>
              <a:rPr lang="ru-RU" sz="2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нерозгаданих</a:t>
            </a:r>
            <a:r>
              <a:rPr lang="ru-RU" sz="2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таємниць</a:t>
            </a:r>
            <a:r>
              <a:rPr lang="ru-RU" sz="2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приховує</a:t>
            </a:r>
            <a:r>
              <a:rPr lang="ru-RU" sz="2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</a:t>
            </a:r>
            <a:r>
              <a:rPr lang="ru-RU" sz="20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собі</a:t>
            </a:r>
            <a:r>
              <a:rPr lang="ru-RU" sz="2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наука,</a:t>
            </a:r>
          </a:p>
          <a:p>
            <a:pPr algn="r"/>
            <a:r>
              <a:rPr lang="uk-UA" sz="2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 без вас, без вашої молодості, сміливості, ентузіазму</a:t>
            </a:r>
          </a:p>
          <a:p>
            <a:pPr algn="r"/>
            <a:r>
              <a:rPr lang="uk-UA" sz="20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sz="2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вони не будуть розгадані. Наука чекає на вас, друзі.</a:t>
            </a:r>
          </a:p>
          <a:p>
            <a:pPr algn="r"/>
            <a:r>
              <a:rPr lang="uk-UA" sz="2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Академік О.М.</a:t>
            </a:r>
            <a:r>
              <a:rPr lang="uk-UA" sz="20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Несмеянов</a:t>
            </a:r>
            <a:endParaRPr lang="ru-RU" sz="2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pobe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3929066"/>
            <a:ext cx="4081127" cy="22859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43636" y="4500570"/>
            <a:ext cx="2857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Проект</a:t>
            </a:r>
          </a:p>
          <a:p>
            <a:r>
              <a:rPr lang="uk-UA" sz="1600" dirty="0" smtClean="0"/>
              <a:t>у</a:t>
            </a:r>
            <a:r>
              <a:rPr lang="uk-UA" sz="1600" dirty="0" smtClean="0"/>
              <a:t>чня 11 класу</a:t>
            </a:r>
          </a:p>
          <a:p>
            <a:r>
              <a:rPr lang="uk-UA" sz="1600" dirty="0" err="1" smtClean="0"/>
              <a:t>Голубівської</a:t>
            </a:r>
            <a:r>
              <a:rPr lang="uk-UA" sz="1600" dirty="0" smtClean="0"/>
              <a:t> ЗОШ І-ІІІ ст.</a:t>
            </a:r>
          </a:p>
          <a:p>
            <a:r>
              <a:rPr lang="uk-UA" sz="1600" dirty="0" smtClean="0"/>
              <a:t>Семенка Євгена</a:t>
            </a:r>
          </a:p>
          <a:p>
            <a:r>
              <a:rPr lang="uk-UA" sz="1600" dirty="0" smtClean="0"/>
              <a:t>Керівник проекту</a:t>
            </a:r>
          </a:p>
          <a:p>
            <a:r>
              <a:rPr lang="uk-UA" sz="1600" dirty="0" smtClean="0"/>
              <a:t>в</a:t>
            </a:r>
            <a:r>
              <a:rPr lang="uk-UA" sz="1600" dirty="0" smtClean="0"/>
              <a:t>читель хімії </a:t>
            </a:r>
            <a:r>
              <a:rPr lang="uk-UA" sz="1600" dirty="0" err="1" smtClean="0"/>
              <a:t>Коненко</a:t>
            </a:r>
            <a:r>
              <a:rPr lang="uk-UA" sz="1600" dirty="0" smtClean="0"/>
              <a:t> Т.К.</a:t>
            </a:r>
            <a:endParaRPr lang="ru-RU" sz="1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28670"/>
          </a:xfrm>
        </p:spPr>
        <p:txBody>
          <a:bodyPr/>
          <a:lstStyle/>
          <a:p>
            <a:pPr algn="ctr"/>
            <a:r>
              <a:rPr lang="uk-UA" dirty="0" err="1" smtClean="0"/>
              <a:t>Вольфкович</a:t>
            </a:r>
            <a:r>
              <a:rPr lang="uk-UA" dirty="0" smtClean="0"/>
              <a:t> Семен Ісаакович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000108"/>
            <a:ext cx="3714776" cy="5643602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Найвидатніший хімік-технолог Семен Ісаакович </a:t>
            </a:r>
            <a:r>
              <a:rPr lang="uk-UA" dirty="0" err="1" smtClean="0"/>
              <a:t>Вольфкович</a:t>
            </a:r>
            <a:r>
              <a:rPr lang="uk-UA" dirty="0" smtClean="0"/>
              <a:t> досліджував сполуки Фосфору, був директором НДІ добрив та інсектицидів. Співробітники цього інституту створювали фосфорно-сірчані сплави для пляшок, які були протитанковими   “ бомбами ” , виготовляли  хімічні гілки для бійці , дозорців , розробляли необхідні санітарній службі засоби проти обморожень, опіків, інші лікарські засоби.</a:t>
            </a:r>
            <a:endParaRPr lang="ru-RU" dirty="0"/>
          </a:p>
        </p:txBody>
      </p:sp>
      <p:pic>
        <p:nvPicPr>
          <p:cNvPr id="4" name="Рисунок 3" descr="Семен ісаакович вольфкович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1142984"/>
            <a:ext cx="3431882" cy="476650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Олександр</a:t>
            </a:r>
            <a:r>
              <a:rPr lang="ru-RU" b="1" dirty="0" smtClean="0"/>
              <a:t> Наумович </a:t>
            </a:r>
            <a:r>
              <a:rPr lang="ru-RU" b="1" dirty="0" err="1" smtClean="0"/>
              <a:t>Фрумкін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142984"/>
            <a:ext cx="2971792" cy="5214974"/>
          </a:xfrm>
        </p:spPr>
        <p:txBody>
          <a:bodyPr>
            <a:normAutofit fontScale="92500"/>
          </a:bodyPr>
          <a:lstStyle/>
          <a:p>
            <a:r>
              <a:rPr lang="uk-UA" dirty="0" smtClean="0">
                <a:latin typeface="Arial Narrow" pitchFamily="34" charset="0"/>
              </a:rPr>
              <a:t>Академік </a:t>
            </a:r>
            <a:r>
              <a:rPr lang="ru-RU" dirty="0" err="1" smtClean="0">
                <a:latin typeface="Arial Narrow" pitchFamily="34" charset="0"/>
              </a:rPr>
              <a:t>Олександр</a:t>
            </a:r>
            <a:r>
              <a:rPr lang="ru-RU" dirty="0" smtClean="0">
                <a:latin typeface="Arial Narrow" pitchFamily="34" charset="0"/>
              </a:rPr>
              <a:t> Наумович </a:t>
            </a:r>
            <a:r>
              <a:rPr lang="ru-RU" dirty="0" err="1" smtClean="0">
                <a:latin typeface="Arial Narrow" pitchFamily="34" charset="0"/>
              </a:rPr>
              <a:t>Фрумкін-один</a:t>
            </a: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dirty="0" err="1" smtClean="0">
                <a:latin typeface="Arial Narrow" pitchFamily="34" charset="0"/>
              </a:rPr>
              <a:t>із</a:t>
            </a: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dirty="0" err="1" smtClean="0">
                <a:latin typeface="Arial Narrow" pitchFamily="34" charset="0"/>
              </a:rPr>
              <a:t>засновників</a:t>
            </a: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dirty="0" err="1" smtClean="0">
                <a:latin typeface="Arial Narrow" pitchFamily="34" charset="0"/>
              </a:rPr>
              <a:t>сучасного</a:t>
            </a: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dirty="0" err="1" smtClean="0">
                <a:latin typeface="Arial Narrow" pitchFamily="34" charset="0"/>
              </a:rPr>
              <a:t>вчення</a:t>
            </a:r>
            <a:r>
              <a:rPr lang="ru-RU" dirty="0" smtClean="0">
                <a:latin typeface="Arial Narrow" pitchFamily="34" charset="0"/>
              </a:rPr>
              <a:t> про </a:t>
            </a:r>
            <a:r>
              <a:rPr lang="ru-RU" dirty="0" err="1" smtClean="0">
                <a:latin typeface="Arial Narrow" pitchFamily="34" charset="0"/>
              </a:rPr>
              <a:t>електрохімічні</a:t>
            </a: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dirty="0" err="1" smtClean="0">
                <a:latin typeface="Arial Narrow" pitchFamily="34" charset="0"/>
              </a:rPr>
              <a:t>процеси</a:t>
            </a:r>
            <a:r>
              <a:rPr lang="ru-RU" dirty="0" smtClean="0">
                <a:latin typeface="Arial Narrow" pitchFamily="34" charset="0"/>
              </a:rPr>
              <a:t> , а </a:t>
            </a:r>
            <a:r>
              <a:rPr lang="ru-RU" dirty="0" err="1" smtClean="0">
                <a:latin typeface="Arial Narrow" pitchFamily="34" charset="0"/>
              </a:rPr>
              <a:t>також</a:t>
            </a: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dirty="0" err="1" smtClean="0">
                <a:latin typeface="Arial Narrow" pitchFamily="34" charset="0"/>
              </a:rPr>
              <a:t>школи</a:t>
            </a: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dirty="0" err="1" smtClean="0">
                <a:latin typeface="Arial Narrow" pitchFamily="34" charset="0"/>
              </a:rPr>
              <a:t>електрохіміків</a:t>
            </a:r>
            <a:r>
              <a:rPr lang="ru-RU" dirty="0" smtClean="0">
                <a:latin typeface="Arial Narrow" pitchFamily="34" charset="0"/>
              </a:rPr>
              <a:t>. </a:t>
            </a:r>
            <a:r>
              <a:rPr lang="ru-RU" dirty="0" err="1" smtClean="0">
                <a:latin typeface="Arial Narrow" pitchFamily="34" charset="0"/>
              </a:rPr>
              <a:t>Вивчав</a:t>
            </a: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dirty="0" err="1" smtClean="0">
                <a:latin typeface="Arial Narrow" pitchFamily="34" charset="0"/>
              </a:rPr>
              <a:t>питання</a:t>
            </a: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dirty="0" err="1" smtClean="0">
                <a:latin typeface="Arial Narrow" pitchFamily="34" charset="0"/>
              </a:rPr>
              <a:t>захисту</a:t>
            </a: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dirty="0" err="1" smtClean="0">
                <a:latin typeface="Arial Narrow" pitchFamily="34" charset="0"/>
              </a:rPr>
              <a:t>металів</a:t>
            </a: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dirty="0" err="1" smtClean="0">
                <a:latin typeface="Arial Narrow" pitchFamily="34" charset="0"/>
              </a:rPr>
              <a:t>від</a:t>
            </a: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dirty="0" err="1" smtClean="0">
                <a:latin typeface="Arial Narrow" pitchFamily="34" charset="0"/>
              </a:rPr>
              <a:t>корозії</a:t>
            </a:r>
            <a:r>
              <a:rPr lang="ru-RU" dirty="0" smtClean="0">
                <a:latin typeface="Arial Narrow" pitchFamily="34" charset="0"/>
              </a:rPr>
              <a:t>, </a:t>
            </a:r>
            <a:r>
              <a:rPr lang="ru-RU" dirty="0" err="1" smtClean="0">
                <a:latin typeface="Arial Narrow" pitchFamily="34" charset="0"/>
              </a:rPr>
              <a:t>розробив</a:t>
            </a: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dirty="0" err="1" smtClean="0">
                <a:latin typeface="Arial Narrow" pitchFamily="34" charset="0"/>
              </a:rPr>
              <a:t>фізико</a:t>
            </a:r>
            <a:r>
              <a:rPr lang="ru-RU" dirty="0" smtClean="0">
                <a:latin typeface="Arial Narrow" pitchFamily="34" charset="0"/>
              </a:rPr>
              <a:t> –</a:t>
            </a:r>
            <a:r>
              <a:rPr lang="ru-RU" dirty="0" err="1" smtClean="0">
                <a:latin typeface="Arial Narrow" pitchFamily="34" charset="0"/>
              </a:rPr>
              <a:t>хімічний</a:t>
            </a:r>
            <a:r>
              <a:rPr lang="ru-RU" dirty="0" smtClean="0">
                <a:latin typeface="Arial Narrow" pitchFamily="34" charset="0"/>
              </a:rPr>
              <a:t> метод </a:t>
            </a:r>
            <a:r>
              <a:rPr lang="ru-RU" dirty="0" err="1" smtClean="0">
                <a:latin typeface="Arial Narrow" pitchFamily="34" charset="0"/>
              </a:rPr>
              <a:t>кріплення</a:t>
            </a: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dirty="0" err="1" smtClean="0">
                <a:latin typeface="Arial Narrow" pitchFamily="34" charset="0"/>
              </a:rPr>
              <a:t>грунтів</a:t>
            </a:r>
            <a:r>
              <a:rPr lang="ru-RU" dirty="0" smtClean="0">
                <a:latin typeface="Arial Narrow" pitchFamily="34" charset="0"/>
              </a:rPr>
              <a:t> для </a:t>
            </a:r>
            <a:r>
              <a:rPr lang="ru-RU" dirty="0" err="1" smtClean="0">
                <a:latin typeface="Arial Narrow" pitchFamily="34" charset="0"/>
              </a:rPr>
              <a:t>аеродромів</a:t>
            </a:r>
            <a:r>
              <a:rPr lang="ru-RU" dirty="0" smtClean="0">
                <a:latin typeface="Arial Narrow" pitchFamily="34" charset="0"/>
              </a:rPr>
              <a:t>, рецептуру для </a:t>
            </a:r>
            <a:r>
              <a:rPr lang="ru-RU" dirty="0" err="1" smtClean="0">
                <a:latin typeface="Arial Narrow" pitchFamily="34" charset="0"/>
              </a:rPr>
              <a:t>вогне-захисного</a:t>
            </a: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dirty="0" err="1" smtClean="0">
                <a:latin typeface="Arial Narrow" pitchFamily="34" charset="0"/>
              </a:rPr>
              <a:t>просочення</a:t>
            </a:r>
            <a:r>
              <a:rPr lang="ru-RU" dirty="0" smtClean="0">
                <a:latin typeface="Arial Narrow" pitchFamily="34" charset="0"/>
              </a:rPr>
              <a:t> дерева.</a:t>
            </a:r>
          </a:p>
          <a:p>
            <a:endParaRPr lang="ru-RU" dirty="0"/>
          </a:p>
        </p:txBody>
      </p:sp>
      <p:pic>
        <p:nvPicPr>
          <p:cNvPr id="4" name="Рисунок 3" descr="олександр наумович фрумкі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1357298"/>
            <a:ext cx="2609865" cy="3464422"/>
          </a:xfrm>
          <a:prstGeom prst="rect">
            <a:avLst/>
          </a:prstGeom>
        </p:spPr>
      </p:pic>
      <p:pic>
        <p:nvPicPr>
          <p:cNvPr id="5" name="Рисунок 4" descr="олександр наумович фрумкінуц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7" y="3302604"/>
            <a:ext cx="2214578" cy="319410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467600" cy="714380"/>
          </a:xfrm>
        </p:spPr>
        <p:txBody>
          <a:bodyPr/>
          <a:lstStyle/>
          <a:p>
            <a:pPr algn="ctr"/>
            <a:r>
              <a:rPr lang="uk-UA" dirty="0" smtClean="0"/>
              <a:t>Сергій Семенович Намьоткін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4972056" cy="4929222"/>
          </a:xfrm>
        </p:spPr>
        <p:txBody>
          <a:bodyPr/>
          <a:lstStyle/>
          <a:p>
            <a:r>
              <a:rPr lang="uk-UA" dirty="0" smtClean="0"/>
              <a:t>Академік Сергій Семенович Намьоткін - один із засновників нафтохімії, успішно працював у  галузі  синтезу нових металоорганічних сполук, отруйних і вибухових речовин. Під час війни займався питаннями хімічного захисту, розвитку виробництва моторних палив та олій.</a:t>
            </a:r>
            <a:endParaRPr lang="ru-RU" dirty="0"/>
          </a:p>
        </p:txBody>
      </p:sp>
      <p:pic>
        <p:nvPicPr>
          <p:cNvPr id="4" name="Рисунок 3" descr="58_5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1571612"/>
            <a:ext cx="3146961" cy="407196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85728"/>
            <a:ext cx="7467600" cy="4873752"/>
          </a:xfrm>
        </p:spPr>
        <p:txBody>
          <a:bodyPr/>
          <a:lstStyle/>
          <a:p>
            <a:r>
              <a:rPr lang="uk-UA" dirty="0" smtClean="0"/>
              <a:t>Ми схиляємо голови перед світлою </a:t>
            </a:r>
            <a:r>
              <a:rPr lang="uk-UA" dirty="0" err="1" smtClean="0"/>
              <a:t>пам</a:t>
            </a:r>
            <a:r>
              <a:rPr lang="en-US" dirty="0" smtClean="0"/>
              <a:t>`</a:t>
            </a:r>
            <a:r>
              <a:rPr lang="uk-UA" dirty="0" err="1" smtClean="0"/>
              <a:t>яттю</a:t>
            </a:r>
            <a:r>
              <a:rPr lang="uk-UA" dirty="0" smtClean="0"/>
              <a:t> </a:t>
            </a:r>
            <a:r>
              <a:rPr lang="uk-UA" dirty="0" smtClean="0"/>
              <a:t>про тих, хто не повернувся з війни. Ми маємо </a:t>
            </a:r>
            <a:r>
              <a:rPr lang="uk-UA" dirty="0" err="1" smtClean="0"/>
              <a:t>пам</a:t>
            </a:r>
            <a:r>
              <a:rPr lang="en-US" dirty="0" smtClean="0"/>
              <a:t>`</a:t>
            </a:r>
            <a:r>
              <a:rPr lang="uk-UA" dirty="0" err="1" smtClean="0"/>
              <a:t>ятати</a:t>
            </a:r>
            <a:r>
              <a:rPr lang="uk-UA" dirty="0" smtClean="0"/>
              <a:t> про те, що Велика Вітчизняна війна була смертельним протиборством не тільки зброї й терпіння, не тільки ідей і стратегій. У науково-технічному ХХ столітті це був бій виробництв, економік і наук.</a:t>
            </a:r>
            <a:endParaRPr lang="ru-RU" dirty="0"/>
          </a:p>
        </p:txBody>
      </p:sp>
      <p:pic>
        <p:nvPicPr>
          <p:cNvPr id="4" name="Рисунок 3" descr="ed2adac213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429000"/>
            <a:ext cx="4214810" cy="3161108"/>
          </a:xfrm>
          <a:prstGeom prst="rect">
            <a:avLst/>
          </a:prstGeom>
        </p:spPr>
      </p:pic>
      <p:pic>
        <p:nvPicPr>
          <p:cNvPr id="5" name="Рисунок 4" descr="pobed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3214686"/>
            <a:ext cx="3643338" cy="241807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4929222" cy="6286544"/>
          </a:xfrm>
        </p:spPr>
        <p:txBody>
          <a:bodyPr>
            <a:normAutofit fontScale="925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Понад 60 років минуло від дня Великої Перемоги радянського народу у Великій Вітчизняній війні. </a:t>
            </a:r>
            <a:r>
              <a:rPr lang="uk-UA" dirty="0">
                <a:solidFill>
                  <a:srgbClr val="FF0000"/>
                </a:solidFill>
              </a:rPr>
              <a:t>П</a:t>
            </a:r>
            <a:r>
              <a:rPr lang="uk-UA" dirty="0" smtClean="0">
                <a:solidFill>
                  <a:srgbClr val="FF0000"/>
                </a:solidFill>
              </a:rPr>
              <a:t>еремогу СРСР  над фашизмом назавжди вписано золотими літерами в історію людства. На розгром ворога, на Перемогу працювала вся країна-і воїни, і тил:жінки, старі, діти.  Величезний внесок, досі гідно не оцінений , зробили вчені країні. Учені-хіміки створювали нові способи виробництва вибухових речовин, палива для реактивних снарядів “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FF0000"/>
                </a:solidFill>
              </a:rPr>
              <a:t>Катюша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FF0000"/>
                </a:solidFill>
              </a:rPr>
              <a:t>”, </a:t>
            </a:r>
            <a:r>
              <a:rPr lang="ru-RU" dirty="0" smtClean="0">
                <a:solidFill>
                  <a:srgbClr val="FF0000"/>
                </a:solidFill>
              </a:rPr>
              <a:t>высоко</a:t>
            </a:r>
            <a:r>
              <a:rPr lang="uk-UA" dirty="0" smtClean="0">
                <a:solidFill>
                  <a:srgbClr val="FF0000"/>
                </a:solidFill>
              </a:rPr>
              <a:t>октанових бензинів , матеріалів для виготовлення броньової сталі тощо.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142852"/>
            <a:ext cx="3215655" cy="2286011"/>
          </a:xfrm>
          <a:prstGeom prst="rect">
            <a:avLst/>
          </a:prstGeom>
        </p:spPr>
      </p:pic>
      <p:pic>
        <p:nvPicPr>
          <p:cNvPr id="5" name="Рисунок 4" descr="iк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4929174"/>
            <a:ext cx="3741922" cy="1928826"/>
          </a:xfrm>
          <a:prstGeom prst="rect">
            <a:avLst/>
          </a:prstGeom>
        </p:spPr>
      </p:pic>
      <p:pic>
        <p:nvPicPr>
          <p:cNvPr id="6" name="Рисунок 5" descr="bm-13.main.2167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256" y="2786058"/>
            <a:ext cx="2965447" cy="197795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0"/>
            <a:ext cx="8215370" cy="4572008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У роки Великої Вітчизняної війни головним споживачем </a:t>
            </a:r>
            <a:r>
              <a:rPr lang="uk-UA" dirty="0" smtClean="0">
                <a:solidFill>
                  <a:srgbClr val="FF0000"/>
                </a:solidFill>
              </a:rPr>
              <a:t>міді </a:t>
            </a:r>
            <a:r>
              <a:rPr lang="uk-UA" dirty="0" smtClean="0"/>
              <a:t>була військова промисловість. Сплав 90% міді  й 10% олова-так званий гарматний метал. Сплав 68% міді  й 32% цинку-латунь-використовували для виготовлення гільз артилерійських снарядів і патронів.</a:t>
            </a:r>
          </a:p>
          <a:p>
            <a:r>
              <a:rPr lang="uk-UA" dirty="0" smtClean="0">
                <a:solidFill>
                  <a:srgbClr val="FF0000"/>
                </a:solidFill>
              </a:rPr>
              <a:t>Молібден</a:t>
            </a:r>
            <a:r>
              <a:rPr lang="uk-UA" dirty="0" smtClean="0"/>
              <a:t> називають  “</a:t>
            </a:r>
            <a:r>
              <a:rPr lang="en-US" dirty="0" smtClean="0"/>
              <a:t> </a:t>
            </a:r>
            <a:r>
              <a:rPr lang="uk-UA" dirty="0" smtClean="0"/>
              <a:t>військовим</a:t>
            </a:r>
            <a:r>
              <a:rPr lang="en-US" dirty="0" smtClean="0"/>
              <a:t> </a:t>
            </a:r>
            <a:r>
              <a:rPr lang="uk-UA" dirty="0" smtClean="0"/>
              <a:t>” металом, тому що 90% його йде на військові потреби. Сталі з добавкою молібдену дуже міцні, з</a:t>
            </a:r>
            <a:r>
              <a:rPr lang="en-US" dirty="0" smtClean="0"/>
              <a:t> </a:t>
            </a:r>
            <a:r>
              <a:rPr lang="uk-UA" dirty="0" smtClean="0"/>
              <a:t>них відливали стовбури знарядь, гвинтівок, рушниць, деталі літаків, автомобілів. Уведення до складу сталей молібдену в поєднанні із хромом і вольфрамом підвищує їх твердість. Із  цих сталей робили танкову броню. Молібденова сталь міцна, гостра, тверда, гнучка, з неї робили клинки , шаблі, мечі, ножі.</a:t>
            </a:r>
            <a:endParaRPr lang="ru-RU" dirty="0"/>
          </a:p>
        </p:txBody>
      </p:sp>
      <p:pic>
        <p:nvPicPr>
          <p:cNvPr id="4" name="Рисунок 3" descr="Sukhoi_Su-2_M-88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4486259"/>
            <a:ext cx="4572031" cy="237174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00430" y="500042"/>
            <a:ext cx="5072098" cy="6000792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Колосальну масу </a:t>
            </a:r>
            <a:r>
              <a:rPr lang="uk-UA" dirty="0" smtClean="0">
                <a:solidFill>
                  <a:srgbClr val="FF0000"/>
                </a:solidFill>
              </a:rPr>
              <a:t>заліза</a:t>
            </a:r>
            <a:r>
              <a:rPr lang="uk-UA" dirty="0" smtClean="0"/>
              <a:t> на земній кулі витрачено в ході воєн . Тільки за Першу світову війну було використано не менш ніж 200 </a:t>
            </a:r>
            <a:r>
              <a:rPr lang="uk-UA" dirty="0" smtClean="0"/>
              <a:t>млн. </a:t>
            </a:r>
            <a:r>
              <a:rPr lang="uk-UA" dirty="0" smtClean="0"/>
              <a:t>тонн сталі, за Другу світову – приблизно 800 </a:t>
            </a:r>
            <a:r>
              <a:rPr lang="uk-UA" dirty="0" smtClean="0"/>
              <a:t>млн. тонн</a:t>
            </a:r>
            <a:r>
              <a:rPr lang="uk-UA" dirty="0" smtClean="0"/>
              <a:t>. За останні три роки війни було виготовлено 660  тис. знарядь, 1 </a:t>
            </a:r>
            <a:r>
              <a:rPr lang="uk-UA" dirty="0" smtClean="0"/>
              <a:t>млн. </a:t>
            </a:r>
            <a:r>
              <a:rPr lang="uk-UA" dirty="0" smtClean="0"/>
              <a:t>350 тис. ручних і станкових кулеметів, близько 6 </a:t>
            </a:r>
            <a:r>
              <a:rPr lang="uk-UA" dirty="0" smtClean="0"/>
              <a:t>млн. </a:t>
            </a:r>
            <a:r>
              <a:rPr lang="uk-UA" dirty="0" smtClean="0"/>
              <a:t>автоматів. Понад 90% усіх металів , які використовували у Великій Вітчизняній війні, припадає на залізо.</a:t>
            </a:r>
          </a:p>
          <a:p>
            <a:r>
              <a:rPr lang="uk-UA" dirty="0" smtClean="0"/>
              <a:t>Щоб судити </a:t>
            </a:r>
            <a:r>
              <a:rPr lang="uk-UA" dirty="0" smtClean="0"/>
              <a:t>про </a:t>
            </a:r>
            <a:r>
              <a:rPr lang="uk-UA" dirty="0" smtClean="0"/>
              <a:t>масштаби </a:t>
            </a:r>
            <a:r>
              <a:rPr lang="uk-UA" dirty="0" smtClean="0"/>
              <a:t>витрачення </a:t>
            </a:r>
            <a:r>
              <a:rPr lang="uk-UA" dirty="0" smtClean="0">
                <a:solidFill>
                  <a:srgbClr val="FF0000"/>
                </a:solidFill>
              </a:rPr>
              <a:t>заліза</a:t>
            </a:r>
            <a:r>
              <a:rPr lang="uk-UA" dirty="0" smtClean="0"/>
              <a:t> в минулій війні, назвемо одну цифру-мільйон бомб скинуто фашистською авіацією на Сталінград!</a:t>
            </a:r>
            <a:endParaRPr lang="ru-RU" dirty="0"/>
          </a:p>
        </p:txBody>
      </p:sp>
      <p:pic>
        <p:nvPicPr>
          <p:cNvPr id="4" name="Рисунок 3" descr="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52"/>
            <a:ext cx="3353212" cy="1643074"/>
          </a:xfrm>
          <a:prstGeom prst="rect">
            <a:avLst/>
          </a:prstGeom>
        </p:spPr>
      </p:pic>
      <p:pic>
        <p:nvPicPr>
          <p:cNvPr id="5" name="Рисунок 4" descr="уву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00240"/>
            <a:ext cx="3596665" cy="2286016"/>
          </a:xfrm>
          <a:prstGeom prst="rect">
            <a:avLst/>
          </a:prstGeom>
        </p:spPr>
      </p:pic>
      <p:pic>
        <p:nvPicPr>
          <p:cNvPr id="6" name="Рисунок 5" descr="ыкув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4500570"/>
            <a:ext cx="3618556" cy="207169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Вчені</a:t>
            </a:r>
            <a:r>
              <a:rPr lang="en-US" dirty="0" smtClean="0"/>
              <a:t> </a:t>
            </a:r>
            <a:r>
              <a:rPr lang="uk-UA" dirty="0" smtClean="0"/>
              <a:t>–</a:t>
            </a:r>
            <a:r>
              <a:rPr lang="en-US" dirty="0" smtClean="0"/>
              <a:t> </a:t>
            </a:r>
            <a:r>
              <a:rPr lang="uk-UA" dirty="0" smtClean="0"/>
              <a:t>хіміки в період Великої Вітчизняної війни.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Разом з усіма робітниками нашої країни радянські вчені брали найактивнішу участь у забезпеченні перемоги над фашистською Німеччиною в роки Великої Вітчизняної війни. Учені-хіміки створювали щит і меч перемоги. Не слід забувати подвиги героїв науки, творців нової військової техніки й  бойової зброї, творців нових виробництв і технологічних процесів, нових методів лікування  й ефективних ліків, нових напрямків науки.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467600" cy="1143000"/>
          </a:xfrm>
        </p:spPr>
        <p:txBody>
          <a:bodyPr/>
          <a:lstStyle/>
          <a:p>
            <a:pPr algn="ctr"/>
            <a:r>
              <a:rPr lang="uk-UA" b="1" dirty="0" smtClean="0"/>
              <a:t>Олександр </a:t>
            </a:r>
            <a:r>
              <a:rPr lang="uk-UA" b="1" dirty="0" err="1" smtClean="0"/>
              <a:t>Єрмінінгерольдович</a:t>
            </a:r>
            <a:r>
              <a:rPr lang="uk-UA" b="1" dirty="0" smtClean="0"/>
              <a:t> </a:t>
            </a:r>
            <a:r>
              <a:rPr lang="uk-UA" b="1" dirty="0" err="1" smtClean="0"/>
              <a:t>Арбузов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Академік Олександр </a:t>
            </a:r>
            <a:r>
              <a:rPr lang="uk-UA" dirty="0" err="1" smtClean="0"/>
              <a:t>Єрмінінгерольдович</a:t>
            </a:r>
            <a:r>
              <a:rPr lang="uk-UA" dirty="0" smtClean="0"/>
              <a:t> </a:t>
            </a:r>
            <a:r>
              <a:rPr lang="uk-UA" dirty="0" err="1" smtClean="0"/>
              <a:t>Арбузов</a:t>
            </a:r>
            <a:r>
              <a:rPr lang="uk-UA" dirty="0" smtClean="0"/>
              <a:t> – засновник одного з новітніх напрямків </a:t>
            </a:r>
            <a:r>
              <a:rPr lang="uk-UA" dirty="0" smtClean="0"/>
              <a:t>науки хімії  </a:t>
            </a:r>
            <a:r>
              <a:rPr lang="uk-UA" dirty="0" smtClean="0"/>
              <a:t>фосфорорганічних сполук. Дослідження </a:t>
            </a:r>
            <a:r>
              <a:rPr lang="uk-UA" dirty="0" err="1" smtClean="0"/>
              <a:t>Арбузова</a:t>
            </a:r>
            <a:r>
              <a:rPr lang="uk-UA" dirty="0" smtClean="0"/>
              <a:t> були цілком присвячені потребам оборони медицини.</a:t>
            </a:r>
          </a:p>
          <a:p>
            <a:r>
              <a:rPr lang="uk-UA" dirty="0" smtClean="0"/>
              <a:t>О.Є. </a:t>
            </a:r>
            <a:r>
              <a:rPr lang="uk-UA" dirty="0" err="1" smtClean="0"/>
              <a:t>Арбузов</a:t>
            </a:r>
            <a:r>
              <a:rPr lang="uk-UA" dirty="0" smtClean="0"/>
              <a:t> міг створювати навколо себе клімат добросердості й спокою. Багато колег , перш ніж вдалося  знайти пристановище в Казані, зупинялися в </a:t>
            </a:r>
            <a:r>
              <a:rPr lang="uk-UA" dirty="0" err="1" smtClean="0"/>
              <a:t>Арбузових</a:t>
            </a:r>
            <a:r>
              <a:rPr lang="uk-UA" dirty="0" smtClean="0"/>
              <a:t> , хоча їх квартира була дуже заселена.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Зелінський Микола Дмитрович</a:t>
            </a:r>
            <a:br>
              <a:rPr lang="uk-UA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143372" y="857232"/>
            <a:ext cx="4071966" cy="5643602"/>
          </a:xfrm>
        </p:spPr>
        <p:txBody>
          <a:bodyPr/>
          <a:lstStyle/>
          <a:p>
            <a:r>
              <a:rPr lang="uk-UA" dirty="0" smtClean="0"/>
              <a:t>З ім</a:t>
            </a:r>
            <a:r>
              <a:rPr lang="en-US" dirty="0" smtClean="0"/>
              <a:t>`</a:t>
            </a:r>
            <a:r>
              <a:rPr lang="uk-UA" dirty="0" smtClean="0"/>
              <a:t>ям академіка М.Д. Зелінського </a:t>
            </a:r>
            <a:r>
              <a:rPr lang="uk-UA" dirty="0" err="1" smtClean="0"/>
              <a:t>пов</a:t>
            </a:r>
            <a:r>
              <a:rPr lang="en-US" dirty="0" smtClean="0"/>
              <a:t>`</a:t>
            </a:r>
            <a:r>
              <a:rPr lang="uk-UA" dirty="0" err="1" smtClean="0"/>
              <a:t>язана</a:t>
            </a:r>
            <a:r>
              <a:rPr lang="uk-UA" dirty="0" smtClean="0"/>
              <a:t> ціла епоха в історії вітчизняної хімії. У період  1941-1945 рр. М. Д. Зелінський очолював наукову школу, дослідження якої були спрямовані на розробку способів одержання високооктанового палива для авіації, мономерів для  синтетичного каучуку. </a:t>
            </a:r>
            <a:endParaRPr lang="ru-RU" dirty="0"/>
          </a:p>
        </p:txBody>
      </p:sp>
      <p:pic>
        <p:nvPicPr>
          <p:cNvPr id="4" name="Рисунок 3" descr="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714752"/>
            <a:ext cx="3143240" cy="2959471"/>
          </a:xfrm>
          <a:prstGeom prst="rect">
            <a:avLst/>
          </a:prstGeom>
        </p:spPr>
      </p:pic>
      <p:pic>
        <p:nvPicPr>
          <p:cNvPr id="5" name="Рисунок 4" descr="ц3уц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571480"/>
            <a:ext cx="2714644" cy="308371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Семенов </a:t>
            </a:r>
            <a:r>
              <a:rPr lang="ru-RU" b="1" dirty="0" err="1" smtClean="0"/>
              <a:t>Микола</a:t>
            </a:r>
            <a:r>
              <a:rPr lang="ru-RU" b="1" dirty="0" smtClean="0"/>
              <a:t> </a:t>
            </a:r>
            <a:r>
              <a:rPr lang="ru-RU" b="1" dirty="0" err="1" smtClean="0"/>
              <a:t>Миколайович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4400552" cy="5643602"/>
          </a:xfrm>
        </p:spPr>
        <p:txBody>
          <a:bodyPr/>
          <a:lstStyle/>
          <a:p>
            <a:r>
              <a:rPr lang="uk-UA" dirty="0" smtClean="0"/>
              <a:t>Внесок академіка Миколи Миколайовича Семенова в забезпечення перемоги полягає в розробленій ним теорії ланцюгових розгалужених реакцій , яка дозволяла керувати хімічними процесами: прискорювати реакції аж до утворення вибухової лавини, сповільнювати їх і навіть зупиняти на будь-якій проміжній стадії.</a:t>
            </a:r>
            <a:endParaRPr lang="ru-RU" dirty="0"/>
          </a:p>
        </p:txBody>
      </p:sp>
      <p:pic>
        <p:nvPicPr>
          <p:cNvPr id="4" name="Рисунок 3" descr="KustodiyevSemenov_Kapit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1428736"/>
            <a:ext cx="3765433" cy="379890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/>
          <a:lstStyle/>
          <a:p>
            <a:r>
              <a:rPr lang="uk-UA" b="1" dirty="0" err="1" smtClean="0"/>
              <a:t>Ферсман</a:t>
            </a:r>
            <a:r>
              <a:rPr lang="uk-UA" b="1" dirty="0" smtClean="0"/>
              <a:t> Олександр Євгенович</a:t>
            </a:r>
            <a:br>
              <a:rPr lang="uk-UA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071934" y="1071546"/>
            <a:ext cx="4643470" cy="5572164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Академік Олександр Євгенович </a:t>
            </a:r>
            <a:r>
              <a:rPr lang="uk-UA" dirty="0" err="1" smtClean="0"/>
              <a:t>Ферсман</a:t>
            </a:r>
            <a:r>
              <a:rPr lang="uk-UA" dirty="0" smtClean="0"/>
              <a:t> неодноразово говорив, що його життя-це історія любові до каменю. Першовідкривач і невтомний дослідник апатитів на Кольському півострові , радієвих руд у Фергані, сірки в Каракумах, вольфрамових родовищ у </a:t>
            </a:r>
            <a:r>
              <a:rPr lang="uk-UA" dirty="0" err="1" smtClean="0"/>
              <a:t>Забайкаллі</a:t>
            </a:r>
            <a:r>
              <a:rPr lang="uk-UA" dirty="0" smtClean="0"/>
              <a:t>, один із творців промисловості рідкісних елементів , він  з перших днів війни активно долучався до процесу переведення науки й промисловості на військові рейки.</a:t>
            </a:r>
            <a:endParaRPr lang="ru-RU" dirty="0"/>
          </a:p>
        </p:txBody>
      </p:sp>
      <p:pic>
        <p:nvPicPr>
          <p:cNvPr id="4" name="Рисунок 3" descr="iФерсман Олександр Євгенович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928670"/>
            <a:ext cx="2286016" cy="2928958"/>
          </a:xfrm>
          <a:prstGeom prst="rect">
            <a:avLst/>
          </a:prstGeom>
        </p:spPr>
      </p:pic>
      <p:pic>
        <p:nvPicPr>
          <p:cNvPr id="5" name="Рисунок 4" descr="Ферсман Олександр Євгенович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4071918"/>
            <a:ext cx="2109800" cy="278608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349</TotalTime>
  <Words>857</Words>
  <Application>Microsoft Office PowerPoint</Application>
  <PresentationFormat>Экран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Наука кувала перемогу</vt:lpstr>
      <vt:lpstr>Слайд 2</vt:lpstr>
      <vt:lpstr>Слайд 3</vt:lpstr>
      <vt:lpstr>Слайд 4</vt:lpstr>
      <vt:lpstr>Вчені – хіміки в період Великої Вітчизняної війни.</vt:lpstr>
      <vt:lpstr>Олександр Єрмінінгерольдович Арбузов</vt:lpstr>
      <vt:lpstr>Зелінський Микола Дмитрович </vt:lpstr>
      <vt:lpstr>Семенов Микола Миколайович </vt:lpstr>
      <vt:lpstr>Ферсман Олександр Євгенович </vt:lpstr>
      <vt:lpstr>Вольфкович Семен Ісаакович</vt:lpstr>
      <vt:lpstr>Олександр Наумович Фрумкін </vt:lpstr>
      <vt:lpstr>Сергій Семенович Намьоткін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кравчук</cp:lastModifiedBy>
  <cp:revision>48</cp:revision>
  <dcterms:created xsi:type="dcterms:W3CDTF">2013-05-16T14:15:22Z</dcterms:created>
  <dcterms:modified xsi:type="dcterms:W3CDTF">2013-05-27T11:00:59Z</dcterms:modified>
</cp:coreProperties>
</file>