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70" r:id="rId4"/>
    <p:sldId id="271" r:id="rId5"/>
    <p:sldId id="274" r:id="rId6"/>
    <p:sldId id="273" r:id="rId7"/>
    <p:sldId id="280" r:id="rId8"/>
    <p:sldId id="281" r:id="rId9"/>
    <p:sldId id="275" r:id="rId10"/>
    <p:sldId id="269" r:id="rId11"/>
    <p:sldId id="278" r:id="rId12"/>
    <p:sldId id="282" r:id="rId13"/>
    <p:sldId id="279" r:id="rId14"/>
    <p:sldId id="277" r:id="rId15"/>
    <p:sldId id="283" r:id="rId16"/>
    <p:sldId id="284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99"/>
    <a:srgbClr val="6600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 autoAdjust="0"/>
    <p:restoredTop sz="94660" autoAdjust="0"/>
  </p:normalViewPr>
  <p:slideViewPr>
    <p:cSldViewPr>
      <p:cViewPr>
        <p:scale>
          <a:sx n="100" d="100"/>
          <a:sy n="100" d="100"/>
        </p:scale>
        <p:origin x="-294" y="-1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08.10.2013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14546" y="428605"/>
            <a:ext cx="6243654" cy="3171846"/>
          </a:xfrm>
        </p:spPr>
        <p:txBody>
          <a:bodyPr>
            <a:noAutofit/>
          </a:bodyPr>
          <a:lstStyle/>
          <a:p>
            <a:r>
              <a:rPr lang="uk-UA" sz="5400" b="1" dirty="0" smtClean="0">
                <a:solidFill>
                  <a:srgbClr val="C00000"/>
                </a:solidFill>
              </a:rPr>
              <a:t>Трагічне кохання Фауста і Маргарити</a:t>
            </a:r>
            <a:endParaRPr lang="ru-RU" sz="5400" b="1" dirty="0"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57290" y="3929066"/>
            <a:ext cx="6400800" cy="1752600"/>
          </a:xfrm>
        </p:spPr>
        <p:txBody>
          <a:bodyPr>
            <a:normAutofit fontScale="85000" lnSpcReduction="20000"/>
          </a:bodyPr>
          <a:lstStyle/>
          <a:p>
            <a:r>
              <a:rPr lang="uk-UA" dirty="0" smtClean="0">
                <a:solidFill>
                  <a:schemeClr val="bg1"/>
                </a:solidFill>
              </a:rPr>
              <a:t>Мета:розкрити образ Фауста у коханні до Маргарити; поглиблювати уміння аналізувати літературні образи;розвивати навички логічного мислення, творчі здібності, формувати світогляд учнів.</a:t>
            </a: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1026" name="Picture 2" descr="C:\Documents and Settings\Admin\Рабочий стол\фауст\10504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142852"/>
            <a:ext cx="1828800" cy="28067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6357982"/>
          </a:xfrm>
        </p:spPr>
        <p:txBody>
          <a:bodyPr>
            <a:normAutofit fontScale="90000"/>
          </a:bodyPr>
          <a:lstStyle/>
          <a:p>
            <a:pPr algn="l"/>
            <a:r>
              <a:rPr lang="uk-UA" sz="2800" dirty="0" smtClean="0"/>
              <a:t/>
            </a:r>
            <a:br>
              <a:rPr lang="uk-UA" sz="2800" dirty="0" smtClean="0"/>
            </a:br>
            <a:r>
              <a:rPr lang="uk-UA" sz="2800" dirty="0" smtClean="0"/>
              <a:t>     </a:t>
            </a:r>
            <a:br>
              <a:rPr lang="uk-UA" sz="2800" dirty="0" smtClean="0"/>
            </a:br>
            <a:r>
              <a:rPr lang="uk-UA" sz="2800" dirty="0" smtClean="0"/>
              <a:t/>
            </a:r>
            <a:br>
              <a:rPr lang="uk-UA" sz="2800" dirty="0" smtClean="0"/>
            </a:br>
            <a:r>
              <a:rPr lang="uk-UA" sz="2800" dirty="0" smtClean="0"/>
              <a:t/>
            </a:r>
            <a:br>
              <a:rPr lang="uk-UA" sz="2800" dirty="0" smtClean="0"/>
            </a:br>
            <a:r>
              <a:rPr lang="uk-UA" sz="2800" dirty="0" smtClean="0"/>
              <a:t/>
            </a:r>
            <a:br>
              <a:rPr lang="uk-UA" sz="2800" dirty="0" smtClean="0"/>
            </a:br>
            <a:r>
              <a:rPr lang="uk-UA" sz="2800" dirty="0" smtClean="0"/>
              <a:t/>
            </a:r>
            <a:br>
              <a:rPr lang="uk-UA" sz="2800" dirty="0" smtClean="0"/>
            </a:br>
            <a:r>
              <a:rPr lang="uk-UA" sz="2800" dirty="0" smtClean="0"/>
              <a:t/>
            </a:r>
            <a:br>
              <a:rPr lang="uk-UA" sz="2800" dirty="0" smtClean="0"/>
            </a:br>
            <a:r>
              <a:rPr lang="uk-UA" sz="2800" dirty="0" smtClean="0"/>
              <a:t/>
            </a:r>
            <a:br>
              <a:rPr lang="uk-UA" sz="2800" dirty="0" smtClean="0"/>
            </a:br>
            <a:r>
              <a:rPr lang="uk-UA" sz="2800" dirty="0" smtClean="0"/>
              <a:t/>
            </a:r>
            <a:br>
              <a:rPr lang="uk-UA" sz="2800" dirty="0" smtClean="0"/>
            </a:br>
            <a:r>
              <a:rPr lang="uk-UA" sz="2800" dirty="0" smtClean="0"/>
              <a:t/>
            </a:r>
            <a:br>
              <a:rPr lang="uk-UA" sz="2800" dirty="0" smtClean="0"/>
            </a:br>
            <a:r>
              <a:rPr lang="uk-UA" sz="2800" dirty="0" smtClean="0"/>
              <a:t/>
            </a:r>
            <a:br>
              <a:rPr lang="uk-UA" sz="2800" dirty="0" smtClean="0"/>
            </a:br>
            <a:r>
              <a:rPr lang="uk-UA" sz="2800" dirty="0" smtClean="0"/>
              <a:t/>
            </a:r>
            <a:br>
              <a:rPr lang="uk-UA" sz="2800" dirty="0" smtClean="0"/>
            </a:br>
            <a:r>
              <a:rPr lang="uk-UA" sz="2800" dirty="0" smtClean="0"/>
              <a:t/>
            </a:r>
            <a:br>
              <a:rPr lang="uk-UA" sz="2800" dirty="0" smtClean="0"/>
            </a:br>
            <a:r>
              <a:rPr lang="uk-UA" sz="2800" dirty="0" smtClean="0"/>
              <a:t/>
            </a:r>
            <a:br>
              <a:rPr lang="uk-UA" sz="2800" dirty="0" smtClean="0"/>
            </a:br>
            <a:r>
              <a:rPr lang="uk-UA" sz="2800" dirty="0" smtClean="0"/>
              <a:t/>
            </a:r>
            <a:br>
              <a:rPr lang="uk-UA" sz="2800" dirty="0" smtClean="0"/>
            </a:br>
            <a:endParaRPr lang="ru-RU" sz="2800" dirty="0"/>
          </a:p>
        </p:txBody>
      </p:sp>
      <p:pic>
        <p:nvPicPr>
          <p:cNvPr id="6146" name="Picture 2" descr="C:\Documents and Settings\Admin\Рабочий стол\фауст\images (2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7290" y="500042"/>
            <a:ext cx="6572296" cy="614366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28605"/>
            <a:ext cx="7772400" cy="1571635"/>
          </a:xfrm>
        </p:spPr>
        <p:txBody>
          <a:bodyPr/>
          <a:lstStyle/>
          <a:p>
            <a:r>
              <a:rPr lang="uk-UA" b="1" i="1" dirty="0" smtClean="0">
                <a:solidFill>
                  <a:srgbClr val="7030A0"/>
                </a:solidFill>
              </a:rPr>
              <a:t>Проблемні запитання</a:t>
            </a:r>
            <a:endParaRPr lang="ru-RU" b="1" i="1" dirty="0">
              <a:solidFill>
                <a:srgbClr val="7030A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000240"/>
            <a:ext cx="7415242" cy="3638560"/>
          </a:xfrm>
        </p:spPr>
        <p:txBody>
          <a:bodyPr>
            <a:normAutofit/>
          </a:bodyPr>
          <a:lstStyle/>
          <a:p>
            <a:pPr algn="l">
              <a:buFont typeface="Wingdings" pitchFamily="2" charset="2"/>
              <a:buChar char="Ø"/>
            </a:pPr>
            <a:r>
              <a:rPr lang="uk-UA" b="1" dirty="0" smtClean="0">
                <a:solidFill>
                  <a:srgbClr val="002060"/>
                </a:solidFill>
              </a:rPr>
              <a:t>Як, на вашу думку, що зламало Маргариту?</a:t>
            </a:r>
          </a:p>
          <a:p>
            <a:pPr algn="l">
              <a:buFont typeface="Wingdings" pitchFamily="2" charset="2"/>
              <a:buChar char="Ø"/>
            </a:pPr>
            <a:r>
              <a:rPr lang="uk-UA" b="1" dirty="0" smtClean="0">
                <a:solidFill>
                  <a:srgbClr val="002060"/>
                </a:solidFill>
              </a:rPr>
              <a:t>Яким був вирок суду?</a:t>
            </a:r>
          </a:p>
          <a:p>
            <a:pPr algn="l">
              <a:buFont typeface="Wingdings" pitchFamily="2" charset="2"/>
              <a:buChar char="Ø"/>
            </a:pPr>
            <a:r>
              <a:rPr lang="uk-UA" b="1" dirty="0" smtClean="0">
                <a:solidFill>
                  <a:srgbClr val="002060"/>
                </a:solidFill>
              </a:rPr>
              <a:t>У чому трагізм ситуації Маргарити?</a:t>
            </a:r>
            <a:endParaRPr lang="ru-RU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Documents and Settings\Admin\Рабочий стол\фауст\bigtotoy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28850" y="571500"/>
            <a:ext cx="4686300" cy="5715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83320"/>
          </a:xfrm>
        </p:spPr>
        <p:txBody>
          <a:bodyPr>
            <a:normAutofit/>
          </a:bodyPr>
          <a:lstStyle/>
          <a:p>
            <a:pPr algn="l"/>
            <a:r>
              <a:rPr lang="uk-UA" dirty="0" smtClean="0">
                <a:solidFill>
                  <a:schemeClr val="accent4"/>
                </a:solidFill>
              </a:rPr>
              <a:t>Сцена “В</a:t>
            </a:r>
            <a:r>
              <a:rPr lang="en-US" dirty="0" smtClean="0">
                <a:solidFill>
                  <a:schemeClr val="accent4"/>
                </a:solidFill>
              </a:rPr>
              <a:t>’</a:t>
            </a:r>
            <a:r>
              <a:rPr lang="uk-UA" dirty="0" err="1" smtClean="0">
                <a:solidFill>
                  <a:schemeClr val="accent4"/>
                </a:solidFill>
              </a:rPr>
              <a:t>язниця”</a:t>
            </a:r>
            <a:r>
              <a:rPr lang="uk-UA" dirty="0" smtClean="0"/>
              <a:t/>
            </a:r>
            <a:br>
              <a:rPr lang="uk-UA" dirty="0" smtClean="0"/>
            </a:br>
            <a:r>
              <a:rPr lang="uk-UA" sz="2800" dirty="0" smtClean="0">
                <a:solidFill>
                  <a:srgbClr val="002060"/>
                </a:solidFill>
              </a:rPr>
              <a:t>- Хто з героїв є центральною фігурою цієї сцени?</a:t>
            </a:r>
            <a:br>
              <a:rPr lang="uk-UA" sz="2800" dirty="0" smtClean="0">
                <a:solidFill>
                  <a:srgbClr val="002060"/>
                </a:solidFill>
              </a:rPr>
            </a:br>
            <a:r>
              <a:rPr lang="uk-UA" sz="2800" dirty="0" smtClean="0">
                <a:solidFill>
                  <a:srgbClr val="002060"/>
                </a:solidFill>
              </a:rPr>
              <a:t>- Як поводиться безумна героїня у в</a:t>
            </a:r>
            <a:r>
              <a:rPr lang="en-US" sz="2800" dirty="0" smtClean="0">
                <a:solidFill>
                  <a:srgbClr val="002060"/>
                </a:solidFill>
              </a:rPr>
              <a:t>’</a:t>
            </a:r>
            <a:r>
              <a:rPr lang="uk-UA" sz="2800" dirty="0" err="1" smtClean="0">
                <a:solidFill>
                  <a:srgbClr val="002060"/>
                </a:solidFill>
              </a:rPr>
              <a:t>язниці</a:t>
            </a:r>
            <a:r>
              <a:rPr lang="uk-UA" sz="2800" dirty="0" smtClean="0">
                <a:solidFill>
                  <a:srgbClr val="002060"/>
                </a:solidFill>
              </a:rPr>
              <a:t>?</a:t>
            </a:r>
            <a:br>
              <a:rPr lang="uk-UA" sz="2800" dirty="0" smtClean="0">
                <a:solidFill>
                  <a:srgbClr val="002060"/>
                </a:solidFill>
              </a:rPr>
            </a:br>
            <a:r>
              <a:rPr lang="uk-UA" sz="2800" dirty="0" smtClean="0">
                <a:solidFill>
                  <a:srgbClr val="002060"/>
                </a:solidFill>
              </a:rPr>
              <a:t>-  У який момент до Маргарити повертається свідомість?</a:t>
            </a:r>
            <a:br>
              <a:rPr lang="uk-UA" sz="2800" dirty="0" smtClean="0">
                <a:solidFill>
                  <a:srgbClr val="002060"/>
                </a:solidFill>
              </a:rPr>
            </a:br>
            <a:r>
              <a:rPr lang="uk-UA" sz="2800" dirty="0" smtClean="0">
                <a:solidFill>
                  <a:srgbClr val="002060"/>
                </a:solidFill>
              </a:rPr>
              <a:t>-  Чи звинувачує героїня у чому – </a:t>
            </a:r>
            <a:r>
              <a:rPr lang="uk-UA" sz="2800" dirty="0" err="1" smtClean="0">
                <a:solidFill>
                  <a:srgbClr val="002060"/>
                </a:solidFill>
              </a:rPr>
              <a:t>небудь</a:t>
            </a:r>
            <a:r>
              <a:rPr lang="uk-UA" sz="2800" dirty="0" smtClean="0">
                <a:solidFill>
                  <a:srgbClr val="002060"/>
                </a:solidFill>
              </a:rPr>
              <a:t> Фауста?</a:t>
            </a:r>
            <a:br>
              <a:rPr lang="uk-UA" sz="2800" dirty="0" smtClean="0">
                <a:solidFill>
                  <a:srgbClr val="002060"/>
                </a:solidFill>
              </a:rPr>
            </a:br>
            <a:r>
              <a:rPr lang="uk-UA" sz="2800" dirty="0" smtClean="0">
                <a:solidFill>
                  <a:srgbClr val="002060"/>
                </a:solidFill>
              </a:rPr>
              <a:t>-  Який заповіт вона дає Фаусту?</a:t>
            </a:r>
            <a:br>
              <a:rPr lang="uk-UA" sz="2800" dirty="0" smtClean="0">
                <a:solidFill>
                  <a:srgbClr val="002060"/>
                </a:solidFill>
              </a:rPr>
            </a:br>
            <a:r>
              <a:rPr lang="uk-UA" sz="2800" dirty="0" smtClean="0">
                <a:solidFill>
                  <a:srgbClr val="002060"/>
                </a:solidFill>
              </a:rPr>
              <a:t>-  З якою метою Фауст прийшов до в</a:t>
            </a:r>
            <a:r>
              <a:rPr lang="en-US" sz="2800" dirty="0" smtClean="0">
                <a:solidFill>
                  <a:srgbClr val="002060"/>
                </a:solidFill>
              </a:rPr>
              <a:t>’</a:t>
            </a:r>
            <a:r>
              <a:rPr lang="uk-UA" sz="2800" dirty="0" err="1" smtClean="0">
                <a:solidFill>
                  <a:srgbClr val="002060"/>
                </a:solidFill>
              </a:rPr>
              <a:t>язниці</a:t>
            </a:r>
            <a:r>
              <a:rPr lang="uk-UA" sz="2800" dirty="0" smtClean="0">
                <a:solidFill>
                  <a:srgbClr val="002060"/>
                </a:solidFill>
              </a:rPr>
              <a:t>?</a:t>
            </a:r>
            <a:br>
              <a:rPr lang="uk-UA" sz="2800" dirty="0" smtClean="0">
                <a:solidFill>
                  <a:srgbClr val="002060"/>
                </a:solidFill>
              </a:rPr>
            </a:br>
            <a:r>
              <a:rPr lang="uk-UA" sz="2800" dirty="0" smtClean="0">
                <a:solidFill>
                  <a:srgbClr val="002060"/>
                </a:solidFill>
              </a:rPr>
              <a:t>-  Чому героїня відмовляється від втечі? </a:t>
            </a:r>
            <a:br>
              <a:rPr lang="uk-UA" sz="2800" dirty="0" smtClean="0">
                <a:solidFill>
                  <a:srgbClr val="002060"/>
                </a:solidFill>
              </a:rPr>
            </a:br>
            <a:r>
              <a:rPr lang="uk-UA" sz="2800" dirty="0" smtClean="0">
                <a:solidFill>
                  <a:srgbClr val="002060"/>
                </a:solidFill>
              </a:rPr>
              <a:t>-  Якими були останні слова Маргарити? Чому? </a:t>
            </a:r>
            <a:br>
              <a:rPr lang="uk-UA" sz="2800" dirty="0" smtClean="0">
                <a:solidFill>
                  <a:srgbClr val="002060"/>
                </a:solidFill>
              </a:rPr>
            </a:br>
            <a:r>
              <a:rPr lang="uk-UA" sz="2800" dirty="0" smtClean="0">
                <a:solidFill>
                  <a:srgbClr val="002060"/>
                </a:solidFill>
              </a:rPr>
              <a:t> </a:t>
            </a:r>
            <a:br>
              <a:rPr lang="uk-UA" sz="2800" dirty="0" smtClean="0">
                <a:solidFill>
                  <a:srgbClr val="002060"/>
                </a:solidFill>
              </a:rPr>
            </a:br>
            <a:endParaRPr lang="ru-RU" sz="28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714876" y="285729"/>
            <a:ext cx="3743324" cy="785817"/>
          </a:xfrm>
        </p:spPr>
        <p:txBody>
          <a:bodyPr>
            <a:normAutofit fontScale="90000"/>
          </a:bodyPr>
          <a:lstStyle/>
          <a:p>
            <a:r>
              <a:rPr lang="uk-UA" dirty="0" smtClean="0">
                <a:solidFill>
                  <a:srgbClr val="FF0000"/>
                </a:solidFill>
              </a:rPr>
              <a:t>Проблемне питання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00562" y="1928802"/>
            <a:ext cx="4214842" cy="3709998"/>
          </a:xfrm>
        </p:spPr>
        <p:txBody>
          <a:bodyPr>
            <a:normAutofit fontScale="85000" lnSpcReduction="20000"/>
          </a:bodyPr>
          <a:lstStyle/>
          <a:p>
            <a:pPr algn="l"/>
            <a:r>
              <a:rPr lang="uk-UA" dirty="0" smtClean="0">
                <a:solidFill>
                  <a:srgbClr val="660033"/>
                </a:solidFill>
              </a:rPr>
              <a:t>У кінці твору  Мефістофель впевнений, що Маргарита потрапить до пекла, і тому він промовляє: </a:t>
            </a:r>
            <a:endParaRPr lang="uk-UA" dirty="0" smtClean="0">
              <a:solidFill>
                <a:srgbClr val="660033"/>
              </a:solidFill>
            </a:endParaRPr>
          </a:p>
          <a:p>
            <a:pPr algn="l"/>
            <a:r>
              <a:rPr lang="uk-UA" dirty="0" smtClean="0">
                <a:solidFill>
                  <a:srgbClr val="660033"/>
                </a:solidFill>
              </a:rPr>
              <a:t>“ </a:t>
            </a:r>
            <a:r>
              <a:rPr lang="uk-UA" dirty="0" smtClean="0">
                <a:solidFill>
                  <a:srgbClr val="660033"/>
                </a:solidFill>
              </a:rPr>
              <a:t>Рокована!” </a:t>
            </a:r>
            <a:endParaRPr lang="uk-UA" dirty="0" smtClean="0">
              <a:solidFill>
                <a:srgbClr val="660033"/>
              </a:solidFill>
            </a:endParaRPr>
          </a:p>
          <a:p>
            <a:pPr algn="l"/>
            <a:r>
              <a:rPr lang="uk-UA" dirty="0" smtClean="0">
                <a:solidFill>
                  <a:srgbClr val="660033"/>
                </a:solidFill>
              </a:rPr>
              <a:t>Але </a:t>
            </a:r>
            <a:r>
              <a:rPr lang="uk-UA" dirty="0" smtClean="0">
                <a:solidFill>
                  <a:srgbClr val="660033"/>
                </a:solidFill>
              </a:rPr>
              <a:t>голос із неба відповів: </a:t>
            </a:r>
            <a:endParaRPr lang="uk-UA" dirty="0" smtClean="0">
              <a:solidFill>
                <a:srgbClr val="660033"/>
              </a:solidFill>
            </a:endParaRPr>
          </a:p>
          <a:p>
            <a:pPr algn="l"/>
            <a:r>
              <a:rPr lang="uk-UA" dirty="0" smtClean="0">
                <a:solidFill>
                  <a:srgbClr val="660033"/>
                </a:solidFill>
              </a:rPr>
              <a:t>“ </a:t>
            </a:r>
            <a:r>
              <a:rPr lang="uk-UA" dirty="0" smtClean="0">
                <a:solidFill>
                  <a:srgbClr val="660033"/>
                </a:solidFill>
              </a:rPr>
              <a:t>Врятована!” </a:t>
            </a:r>
          </a:p>
          <a:p>
            <a:pPr algn="l"/>
            <a:r>
              <a:rPr lang="uk-UA" dirty="0" smtClean="0">
                <a:solidFill>
                  <a:srgbClr val="660033"/>
                </a:solidFill>
              </a:rPr>
              <a:t>Як можна тлумачити такий кінець?</a:t>
            </a:r>
            <a:endParaRPr lang="ru-RU" dirty="0">
              <a:solidFill>
                <a:srgbClr val="660033"/>
              </a:solidFill>
            </a:endParaRPr>
          </a:p>
        </p:txBody>
      </p:sp>
      <p:pic>
        <p:nvPicPr>
          <p:cNvPr id="8194" name="Picture 2" descr="C:\Documents and Settings\Admin\Рабочий стол\фауст\31322679_1219862174_pr1_38_Smert__faust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H="1">
            <a:off x="357158" y="285728"/>
            <a:ext cx="4000527" cy="615317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>
                <a:solidFill>
                  <a:srgbClr val="CC0099"/>
                </a:solidFill>
              </a:rPr>
              <a:t>Який ваш вирок Маргариті?</a:t>
            </a:r>
            <a:br>
              <a:rPr lang="uk-UA" dirty="0" smtClean="0">
                <a:solidFill>
                  <a:srgbClr val="CC0099"/>
                </a:solidFill>
              </a:rPr>
            </a:br>
            <a:endParaRPr lang="ru-RU" dirty="0">
              <a:solidFill>
                <a:srgbClr val="CC0099"/>
              </a:solidFill>
            </a:endParaRPr>
          </a:p>
        </p:txBody>
      </p:sp>
      <p:pic>
        <p:nvPicPr>
          <p:cNvPr id="10242" name="Picture 2" descr="C:\Documents and Settings\Admin\Рабочий стол\фауст\43974231_ray_lago_faus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14547" y="1000247"/>
            <a:ext cx="4805378" cy="575774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54494"/>
          </a:xfrm>
        </p:spPr>
        <p:txBody>
          <a:bodyPr>
            <a:normAutofit/>
          </a:bodyPr>
          <a:lstStyle/>
          <a:p>
            <a:r>
              <a:rPr lang="uk-UA" dirty="0" smtClean="0">
                <a:solidFill>
                  <a:srgbClr val="FFC000"/>
                </a:solidFill>
              </a:rPr>
              <a:t>Домашнє завдання:</a:t>
            </a:r>
            <a:br>
              <a:rPr lang="uk-UA" dirty="0" smtClean="0">
                <a:solidFill>
                  <a:srgbClr val="FFC000"/>
                </a:solidFill>
              </a:rPr>
            </a:br>
            <a:r>
              <a:rPr lang="uk-UA" dirty="0" smtClean="0">
                <a:solidFill>
                  <a:srgbClr val="FFC000"/>
                </a:solidFill>
              </a:rPr>
              <a:t>підготувати повідомлення,реферат або презентацію </a:t>
            </a:r>
            <a:r>
              <a:rPr lang="uk-UA" dirty="0" err="1" smtClean="0">
                <a:solidFill>
                  <a:srgbClr val="FFC000"/>
                </a:solidFill>
              </a:rPr>
              <a:t>“Образ</a:t>
            </a:r>
            <a:r>
              <a:rPr lang="uk-UA" dirty="0" smtClean="0">
                <a:solidFill>
                  <a:srgbClr val="FFC000"/>
                </a:solidFill>
              </a:rPr>
              <a:t> Фауста в </a:t>
            </a:r>
            <a:r>
              <a:rPr lang="uk-UA" dirty="0" err="1" smtClean="0">
                <a:solidFill>
                  <a:srgbClr val="FFC000"/>
                </a:solidFill>
              </a:rPr>
              <a:t>мистецтві”</a:t>
            </a:r>
            <a:endParaRPr lang="ru-RU" dirty="0">
              <a:solidFill>
                <a:srgbClr val="FFC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000364" y="428605"/>
            <a:ext cx="5929354" cy="3171846"/>
          </a:xfrm>
        </p:spPr>
        <p:txBody>
          <a:bodyPr>
            <a:normAutofit fontScale="90000"/>
          </a:bodyPr>
          <a:lstStyle/>
          <a:p>
            <a:pPr algn="r"/>
            <a:r>
              <a:rPr lang="uk-UA" b="1" dirty="0" smtClean="0">
                <a:solidFill>
                  <a:srgbClr val="002060"/>
                </a:solidFill>
              </a:rPr>
              <a:t>Скропляючись в ясній росі надій,</a:t>
            </a:r>
            <a:br>
              <a:rPr lang="uk-UA" b="1" dirty="0" smtClean="0">
                <a:solidFill>
                  <a:srgbClr val="002060"/>
                </a:solidFill>
              </a:rPr>
            </a:br>
            <a:r>
              <a:rPr lang="uk-UA" b="1" dirty="0" smtClean="0">
                <a:solidFill>
                  <a:srgbClr val="002060"/>
                </a:solidFill>
              </a:rPr>
              <a:t>Кохання біль у серці защеми! </a:t>
            </a:r>
            <a:br>
              <a:rPr lang="uk-UA" b="1" dirty="0" smtClean="0">
                <a:solidFill>
                  <a:srgbClr val="002060"/>
                </a:solidFill>
              </a:rPr>
            </a:br>
            <a:r>
              <a:rPr lang="uk-UA" b="1" dirty="0" smtClean="0">
                <a:solidFill>
                  <a:srgbClr val="002060"/>
                </a:solidFill>
              </a:rPr>
              <a:t>Й.В. Ґете, </a:t>
            </a:r>
            <a:r>
              <a:rPr lang="uk-UA" b="1" dirty="0" err="1" smtClean="0">
                <a:solidFill>
                  <a:srgbClr val="002060"/>
                </a:solidFill>
              </a:rPr>
              <a:t>“Фауст”</a:t>
            </a:r>
            <a:r>
              <a:rPr lang="uk-UA" b="1" dirty="0" smtClean="0">
                <a:solidFill>
                  <a:srgbClr val="002060"/>
                </a:solidFill>
              </a:rPr>
              <a:t/>
            </a:r>
            <a:br>
              <a:rPr lang="uk-UA" b="1" dirty="0" smtClean="0">
                <a:solidFill>
                  <a:srgbClr val="002060"/>
                </a:solidFill>
              </a:rPr>
            </a:b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l"/>
            <a:r>
              <a:rPr lang="uk-UA" dirty="0" smtClean="0">
                <a:solidFill>
                  <a:srgbClr val="002060"/>
                </a:solidFill>
              </a:rPr>
              <a:t>Робота з епіграфом</a:t>
            </a:r>
          </a:p>
          <a:p>
            <a:pPr algn="l">
              <a:buFont typeface="Arial" pitchFamily="34" charset="0"/>
              <a:buChar char="•"/>
            </a:pPr>
            <a:r>
              <a:rPr lang="uk-UA" sz="2000" dirty="0" smtClean="0">
                <a:solidFill>
                  <a:srgbClr val="002060"/>
                </a:solidFill>
              </a:rPr>
              <a:t>Яким чином слова епіграфа </a:t>
            </a:r>
            <a:r>
              <a:rPr lang="uk-UA" sz="2000" dirty="0" err="1" smtClean="0">
                <a:solidFill>
                  <a:srgbClr val="002060"/>
                </a:solidFill>
              </a:rPr>
              <a:t>пов</a:t>
            </a:r>
            <a:r>
              <a:rPr lang="en-US" sz="2000" dirty="0" smtClean="0">
                <a:solidFill>
                  <a:srgbClr val="002060"/>
                </a:solidFill>
              </a:rPr>
              <a:t>’</a:t>
            </a:r>
            <a:r>
              <a:rPr lang="uk-UA" sz="2000" dirty="0" err="1" smtClean="0">
                <a:solidFill>
                  <a:srgbClr val="002060"/>
                </a:solidFill>
              </a:rPr>
              <a:t>язані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uk-UA" sz="2000" dirty="0" smtClean="0">
                <a:solidFill>
                  <a:srgbClr val="002060"/>
                </a:solidFill>
              </a:rPr>
              <a:t> з долями героїв трагедії </a:t>
            </a:r>
            <a:r>
              <a:rPr lang="uk-UA" sz="2000" dirty="0" err="1" smtClean="0">
                <a:solidFill>
                  <a:srgbClr val="002060"/>
                </a:solidFill>
              </a:rPr>
              <a:t>“Фауст”</a:t>
            </a:r>
            <a:r>
              <a:rPr lang="uk-UA" sz="2000" dirty="0" smtClean="0">
                <a:solidFill>
                  <a:srgbClr val="002060"/>
                </a:solidFill>
              </a:rPr>
              <a:t>?</a:t>
            </a:r>
          </a:p>
          <a:p>
            <a:pPr algn="l">
              <a:buFont typeface="Arial" pitchFamily="34" charset="0"/>
              <a:buChar char="•"/>
            </a:pPr>
            <a:r>
              <a:rPr lang="uk-UA" sz="2000" dirty="0" smtClean="0">
                <a:solidFill>
                  <a:srgbClr val="002060"/>
                </a:solidFill>
              </a:rPr>
              <a:t>Як ви думаєте, що підказують нам слова епіграфа?</a:t>
            </a:r>
            <a:endParaRPr lang="ru-RU" sz="2000" dirty="0" smtClean="0">
              <a:solidFill>
                <a:srgbClr val="002060"/>
              </a:solidFill>
            </a:endParaRPr>
          </a:p>
          <a:p>
            <a:pPr algn="l">
              <a:buFont typeface="Arial" pitchFamily="34" charset="0"/>
              <a:buChar char="•"/>
            </a:pPr>
            <a:endParaRPr lang="en-US" dirty="0" smtClean="0"/>
          </a:p>
          <a:p>
            <a:pPr algn="l"/>
            <a:endParaRPr lang="en-US" dirty="0" smtClean="0"/>
          </a:p>
        </p:txBody>
      </p:sp>
      <p:pic>
        <p:nvPicPr>
          <p:cNvPr id="2050" name="Picture 2" descr="C:\Documents and Settings\Admin\Рабочий стол\фауст\imag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857232"/>
            <a:ext cx="3500462" cy="271464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71538" y="285729"/>
            <a:ext cx="7386662" cy="2500329"/>
          </a:xfrm>
        </p:spPr>
        <p:txBody>
          <a:bodyPr>
            <a:normAutofit fontScale="90000"/>
          </a:bodyPr>
          <a:lstStyle/>
          <a:p>
            <a:pPr algn="l">
              <a:buFont typeface="Wingdings" pitchFamily="2" charset="2"/>
              <a:buChar char="Ø"/>
            </a:pPr>
            <a:r>
              <a:rPr lang="uk-UA" dirty="0" smtClean="0">
                <a:solidFill>
                  <a:srgbClr val="FFFF00"/>
                </a:solidFill>
              </a:rPr>
              <a:t>Бесіда</a:t>
            </a:r>
            <a:r>
              <a:rPr lang="uk-UA" dirty="0" smtClean="0"/>
              <a:t/>
            </a:r>
            <a:br>
              <a:rPr lang="uk-UA" dirty="0" smtClean="0"/>
            </a:br>
            <a:r>
              <a:rPr lang="uk-UA" sz="2400" dirty="0" smtClean="0">
                <a:solidFill>
                  <a:srgbClr val="FFC000"/>
                </a:solidFill>
              </a:rPr>
              <a:t>Як у трагедії з</a:t>
            </a:r>
            <a:r>
              <a:rPr lang="en-US" sz="2400" dirty="0" smtClean="0">
                <a:solidFill>
                  <a:srgbClr val="FFC000"/>
                </a:solidFill>
              </a:rPr>
              <a:t>’</a:t>
            </a:r>
            <a:r>
              <a:rPr lang="uk-UA" sz="2400" dirty="0" smtClean="0">
                <a:solidFill>
                  <a:srgbClr val="FFC000"/>
                </a:solidFill>
              </a:rPr>
              <a:t>являється Маргарита?</a:t>
            </a:r>
            <a:br>
              <a:rPr lang="uk-UA" sz="2400" dirty="0" smtClean="0">
                <a:solidFill>
                  <a:srgbClr val="FFC000"/>
                </a:solidFill>
              </a:rPr>
            </a:br>
            <a:r>
              <a:rPr lang="uk-UA" sz="2400" dirty="0" smtClean="0">
                <a:solidFill>
                  <a:srgbClr val="FFC000"/>
                </a:solidFill>
              </a:rPr>
              <a:t>Яку мету переслідував Мефістофель?</a:t>
            </a:r>
            <a:br>
              <a:rPr lang="uk-UA" sz="2400" dirty="0" smtClean="0">
                <a:solidFill>
                  <a:srgbClr val="FFC000"/>
                </a:solidFill>
              </a:rPr>
            </a:br>
            <a:r>
              <a:rPr lang="uk-UA" sz="2400" dirty="0" smtClean="0">
                <a:solidFill>
                  <a:srgbClr val="FFC000"/>
                </a:solidFill>
              </a:rPr>
              <a:t>Згадайте, коли Фауст вперше побачив Маргариту?</a:t>
            </a:r>
            <a:br>
              <a:rPr lang="uk-UA" sz="2400" dirty="0" smtClean="0">
                <a:solidFill>
                  <a:srgbClr val="FFC000"/>
                </a:solidFill>
              </a:rPr>
            </a:br>
            <a:r>
              <a:rPr lang="uk-UA" sz="2400" dirty="0" smtClean="0">
                <a:solidFill>
                  <a:srgbClr val="FFC000"/>
                </a:solidFill>
              </a:rPr>
              <a:t>Які риси героїні підкреслює автор цією сценою?</a:t>
            </a:r>
            <a:br>
              <a:rPr lang="uk-UA" sz="2400" dirty="0" smtClean="0">
                <a:solidFill>
                  <a:srgbClr val="FFC000"/>
                </a:solidFill>
              </a:rPr>
            </a:br>
            <a:r>
              <a:rPr lang="uk-UA" sz="2400" dirty="0" smtClean="0">
                <a:solidFill>
                  <a:srgbClr val="FFC000"/>
                </a:solidFill>
              </a:rPr>
              <a:t>Чи можна Маргариту вважати святенницею?</a:t>
            </a:r>
            <a:endParaRPr lang="ru-RU" sz="2400" dirty="0">
              <a:solidFill>
                <a:srgbClr val="FFC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14546" y="4786322"/>
            <a:ext cx="3571900" cy="1352543"/>
          </a:xfrm>
        </p:spPr>
        <p:txBody>
          <a:bodyPr>
            <a:normAutofit/>
          </a:bodyPr>
          <a:lstStyle/>
          <a:p>
            <a:endParaRPr lang="ru-RU" dirty="0"/>
          </a:p>
        </p:txBody>
      </p:sp>
      <p:pic>
        <p:nvPicPr>
          <p:cNvPr id="3074" name="Picture 2" descr="C:\Documents and Settings\Admin\Рабочий стол\фауст\mediapreview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85918" y="2714620"/>
            <a:ext cx="4929222" cy="400052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Documents and Settings\Admin\Рабочий стол\фауст\post-16351-129301035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1014413"/>
            <a:ext cx="7620000" cy="48291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CC0099"/>
          </a:solidFill>
        </p:spPr>
        <p:txBody>
          <a:bodyPr/>
          <a:lstStyle/>
          <a:p>
            <a:r>
              <a:rPr lang="uk-UA" dirty="0" smtClean="0"/>
              <a:t>Мозковий штурм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uk-UA" sz="2000" dirty="0" smtClean="0">
                <a:solidFill>
                  <a:srgbClr val="FFC000"/>
                </a:solidFill>
              </a:rPr>
              <a:t>Враження Фауста від Маргарити</a:t>
            </a:r>
          </a:p>
          <a:p>
            <a:pPr>
              <a:buNone/>
            </a:pPr>
            <a:r>
              <a:rPr lang="uk-UA" sz="2000" dirty="0" smtClean="0"/>
              <a:t>      </a:t>
            </a:r>
            <a:r>
              <a:rPr lang="uk-UA" sz="2000" dirty="0" err="1" smtClean="0">
                <a:solidFill>
                  <a:srgbClr val="002060"/>
                </a:solidFill>
              </a:rPr>
              <a:t>“Їй</a:t>
            </a:r>
            <a:r>
              <a:rPr lang="uk-UA" sz="2000" dirty="0" smtClean="0">
                <a:solidFill>
                  <a:srgbClr val="002060"/>
                </a:solidFill>
              </a:rPr>
              <a:t> – богу, чарівне дитя! Таких не бачив за все життя. Цнотлива, скромна – ангел кругом, і трохи з перцем заразом. Корали уст, </a:t>
            </a:r>
            <a:r>
              <a:rPr lang="uk-UA" sz="2000" dirty="0" err="1" smtClean="0">
                <a:solidFill>
                  <a:srgbClr val="002060"/>
                </a:solidFill>
              </a:rPr>
              <a:t>рум</a:t>
            </a:r>
            <a:r>
              <a:rPr lang="en-US" sz="2000" dirty="0" smtClean="0">
                <a:solidFill>
                  <a:srgbClr val="002060"/>
                </a:solidFill>
              </a:rPr>
              <a:t>’</a:t>
            </a:r>
            <a:r>
              <a:rPr lang="uk-UA" sz="2000" dirty="0" err="1" smtClean="0">
                <a:solidFill>
                  <a:srgbClr val="002060"/>
                </a:solidFill>
              </a:rPr>
              <a:t>янець</a:t>
            </a:r>
            <a:r>
              <a:rPr lang="uk-UA" sz="2000" dirty="0" smtClean="0">
                <a:solidFill>
                  <a:srgbClr val="002060"/>
                </a:solidFill>
              </a:rPr>
              <a:t> </a:t>
            </a:r>
            <a:r>
              <a:rPr lang="uk-UA" sz="2000" dirty="0" err="1" smtClean="0">
                <a:solidFill>
                  <a:srgbClr val="002060"/>
                </a:solidFill>
              </a:rPr>
              <a:t>щік-</a:t>
            </a:r>
            <a:r>
              <a:rPr lang="uk-UA" sz="2000" dirty="0" smtClean="0">
                <a:solidFill>
                  <a:srgbClr val="002060"/>
                </a:solidFill>
              </a:rPr>
              <a:t> я не забуду їх повік! Очиці опустила </a:t>
            </a:r>
            <a:r>
              <a:rPr lang="uk-UA" sz="2000" dirty="0" err="1" smtClean="0">
                <a:solidFill>
                  <a:srgbClr val="002060"/>
                </a:solidFill>
              </a:rPr>
              <a:t>вниз-</a:t>
            </a:r>
            <a:r>
              <a:rPr lang="uk-UA" sz="2000" dirty="0" smtClean="0">
                <a:solidFill>
                  <a:srgbClr val="002060"/>
                </a:solidFill>
              </a:rPr>
              <a:t> аж серце пройняла наскрізь. А як відрізала мені…Я в неї просто в </a:t>
            </a:r>
            <a:r>
              <a:rPr lang="uk-UA" sz="2000" dirty="0" err="1" smtClean="0">
                <a:solidFill>
                  <a:srgbClr val="002060"/>
                </a:solidFill>
              </a:rPr>
              <a:t>полоні”</a:t>
            </a:r>
            <a:r>
              <a:rPr lang="uk-UA" sz="2000" dirty="0" smtClean="0">
                <a:solidFill>
                  <a:srgbClr val="002060"/>
                </a:solidFill>
              </a:rPr>
              <a:t>.</a:t>
            </a:r>
            <a:endParaRPr lang="ru-RU" sz="2000" dirty="0">
              <a:solidFill>
                <a:srgbClr val="002060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uk-UA" sz="2000" dirty="0" smtClean="0">
                <a:solidFill>
                  <a:srgbClr val="FFC000"/>
                </a:solidFill>
              </a:rPr>
              <a:t>Враження Маргарити від Фауста</a:t>
            </a:r>
          </a:p>
          <a:p>
            <a:pPr>
              <a:buNone/>
            </a:pPr>
            <a:r>
              <a:rPr lang="uk-UA" sz="2000" dirty="0" smtClean="0">
                <a:solidFill>
                  <a:srgbClr val="002060"/>
                </a:solidFill>
              </a:rPr>
              <a:t>    “ Такий у нього пишний вид, одразу знать вельможний рід – це мов написано на чолі, а то б не давав собі так </a:t>
            </a:r>
            <a:r>
              <a:rPr lang="uk-UA" sz="2000" dirty="0" err="1" smtClean="0">
                <a:solidFill>
                  <a:srgbClr val="002060"/>
                </a:solidFill>
              </a:rPr>
              <a:t>волі”</a:t>
            </a:r>
            <a:r>
              <a:rPr lang="uk-UA" sz="2000" dirty="0" smtClean="0">
                <a:solidFill>
                  <a:srgbClr val="002060"/>
                </a:solidFill>
              </a:rPr>
              <a:t>.</a:t>
            </a:r>
          </a:p>
          <a:p>
            <a:endParaRPr lang="ru-RU" sz="20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Documents and Settings\Admin\Рабочий стол\фауст\31322673_1219861971_pr1_21_Vstrecha_Fausta_s_Margaritoy_v_sadu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76500" y="298450"/>
            <a:ext cx="4191000" cy="62611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642918"/>
            <a:ext cx="8229600" cy="5572164"/>
          </a:xfrm>
        </p:spPr>
        <p:txBody>
          <a:bodyPr>
            <a:normAutofit/>
          </a:bodyPr>
          <a:lstStyle/>
          <a:p>
            <a:r>
              <a:rPr lang="uk-UA" dirty="0" smtClean="0">
                <a:solidFill>
                  <a:srgbClr val="002060"/>
                </a:solidFill>
              </a:rPr>
              <a:t>Прокоментуйте слова Маргарити:</a:t>
            </a:r>
            <a:br>
              <a:rPr lang="uk-UA" dirty="0" smtClean="0">
                <a:solidFill>
                  <a:srgbClr val="002060"/>
                </a:solidFill>
              </a:rPr>
            </a:br>
            <a:r>
              <a:rPr lang="uk-UA" dirty="0" smtClean="0">
                <a:solidFill>
                  <a:srgbClr val="002060"/>
                </a:solidFill>
              </a:rPr>
              <a:t>“О голубе, я так тебе люблю, що воленьку у всім твою волю; для тебе я такого вже зробила, що більш зробить, здається, і </a:t>
            </a:r>
            <a:r>
              <a:rPr lang="uk-UA" dirty="0" err="1" smtClean="0">
                <a:solidFill>
                  <a:srgbClr val="002060"/>
                </a:solidFill>
              </a:rPr>
              <a:t>несила”</a:t>
            </a:r>
            <a:r>
              <a:rPr lang="uk-UA" dirty="0" smtClean="0">
                <a:solidFill>
                  <a:srgbClr val="002060"/>
                </a:solidFill>
              </a:rPr>
              <a:t>.</a:t>
            </a:r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Documents and Settings\Admin\Рабочий стол\фауст\scheffer00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71736" y="171549"/>
            <a:ext cx="4286280" cy="632928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86" y="274638"/>
            <a:ext cx="7901014" cy="5726130"/>
          </a:xfrm>
        </p:spPr>
        <p:txBody>
          <a:bodyPr/>
          <a:lstStyle/>
          <a:p>
            <a:pPr algn="l"/>
            <a:r>
              <a:rPr lang="uk-UA" b="1" dirty="0" smtClean="0">
                <a:solidFill>
                  <a:schemeClr val="bg1"/>
                </a:solidFill>
              </a:rPr>
              <a:t>               Гріхи Маргарити</a:t>
            </a: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sz="2800" dirty="0" smtClean="0">
                <a:solidFill>
                  <a:srgbClr val="C00000"/>
                </a:solidFill>
              </a:rPr>
              <a:t>дала                            винна                            </a:t>
            </a:r>
            <a:r>
              <a:rPr lang="uk-UA" sz="2800" dirty="0" smtClean="0">
                <a:solidFill>
                  <a:srgbClr val="C00000"/>
                </a:solidFill>
              </a:rPr>
              <a:t>втопила</a:t>
            </a:r>
            <a:r>
              <a:rPr lang="uk-UA" sz="2800" dirty="0" smtClean="0">
                <a:solidFill>
                  <a:srgbClr val="C00000"/>
                </a:solidFill>
              </a:rPr>
              <a:t/>
            </a:r>
            <a:br>
              <a:rPr lang="uk-UA" sz="2800" dirty="0" smtClean="0">
                <a:solidFill>
                  <a:srgbClr val="C00000"/>
                </a:solidFill>
              </a:rPr>
            </a:br>
            <a:r>
              <a:rPr lang="uk-UA" sz="2800" dirty="0" smtClean="0">
                <a:solidFill>
                  <a:srgbClr val="C00000"/>
                </a:solidFill>
              </a:rPr>
              <a:t>снодійне                    у смерті                       дитину</a:t>
            </a:r>
            <a:br>
              <a:rPr lang="uk-UA" sz="2800" dirty="0" smtClean="0">
                <a:solidFill>
                  <a:srgbClr val="C00000"/>
                </a:solidFill>
              </a:rPr>
            </a:br>
            <a:r>
              <a:rPr lang="uk-UA" sz="2800" dirty="0" smtClean="0">
                <a:solidFill>
                  <a:srgbClr val="C00000"/>
                </a:solidFill>
              </a:rPr>
              <a:t>матері                         брата</a:t>
            </a:r>
            <a:r>
              <a:rPr lang="uk-UA" dirty="0" smtClean="0">
                <a:solidFill>
                  <a:srgbClr val="C00000"/>
                </a:solidFill>
              </a:rPr>
              <a:t/>
            </a:r>
            <a:br>
              <a:rPr lang="uk-UA" dirty="0" smtClean="0">
                <a:solidFill>
                  <a:srgbClr val="C00000"/>
                </a:solidFill>
              </a:rPr>
            </a:b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12" name="Выгнутая влево стрелка 11"/>
          <p:cNvSpPr/>
          <p:nvPr/>
        </p:nvSpPr>
        <p:spPr>
          <a:xfrm>
            <a:off x="0" y="1928802"/>
            <a:ext cx="2571736" cy="3429024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3" name="Выгнутая вправо стрелка 12"/>
          <p:cNvSpPr/>
          <p:nvPr/>
        </p:nvSpPr>
        <p:spPr>
          <a:xfrm>
            <a:off x="7000892" y="1928802"/>
            <a:ext cx="1928826" cy="3429024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4" name="Стрелка вниз 13"/>
          <p:cNvSpPr/>
          <p:nvPr/>
        </p:nvSpPr>
        <p:spPr>
          <a:xfrm>
            <a:off x="4286248" y="2214554"/>
            <a:ext cx="642942" cy="7143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Другая 1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F6FC6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122</TotalTime>
  <Words>242</Words>
  <PresentationFormat>Экран (4:3)</PresentationFormat>
  <Paragraphs>28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Трагічне кохання Фауста і Маргарити</vt:lpstr>
      <vt:lpstr>Скропляючись в ясній росі надій, Кохання біль у серці защеми!  Й.В. Ґете, “Фауст” </vt:lpstr>
      <vt:lpstr>Бесіда Як у трагедії з’являється Маргарита? Яку мету переслідував Мефістофель? Згадайте, коли Фауст вперше побачив Маргариту? Які риси героїні підкреслює автор цією сценою? Чи можна Маргариту вважати святенницею?</vt:lpstr>
      <vt:lpstr>Слайд 4</vt:lpstr>
      <vt:lpstr>Мозковий штурм</vt:lpstr>
      <vt:lpstr>Слайд 6</vt:lpstr>
      <vt:lpstr>Прокоментуйте слова Маргарити: “О голубе, я так тебе люблю, що воленьку у всім твою волю; для тебе я такого вже зробила, що більш зробить, здається, і несила”.</vt:lpstr>
      <vt:lpstr>Слайд 8</vt:lpstr>
      <vt:lpstr>               Гріхи Маргарити  дала                            винна                            втопила снодійне                    у смерті                       дитину матері                         брата </vt:lpstr>
      <vt:lpstr>                    </vt:lpstr>
      <vt:lpstr>Проблемні запитання</vt:lpstr>
      <vt:lpstr>Слайд 12</vt:lpstr>
      <vt:lpstr>Сцена “В’язниця” - Хто з героїв є центральною фігурою цієї сцени? - Як поводиться безумна героїня у в’язниці? -  У який момент до Маргарити повертається свідомість? -  Чи звинувачує героїня у чому – небудь Фауста? -  Який заповіт вона дає Фаусту? -  З якою метою Фауст прийшов до в’язниці? -  Чому героїня відмовляється від втечі?  -  Якими були останні слова Маргарити? Чому?    </vt:lpstr>
      <vt:lpstr>Проблемне питання</vt:lpstr>
      <vt:lpstr>Який ваш вирок Маргариті? </vt:lpstr>
      <vt:lpstr>Домашнє завдання: підготувати повідомлення,реферат або презентацію “Образ Фауста в мистецтві”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Трагічне кохання Фауста і Маргарити</dc:title>
  <cp:lastModifiedBy>Admin</cp:lastModifiedBy>
  <cp:revision>26</cp:revision>
  <dcterms:modified xsi:type="dcterms:W3CDTF">2013-10-08T10:13:24Z</dcterms:modified>
</cp:coreProperties>
</file>