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2" r:id="rId2"/>
    <p:sldMasterId id="2147483714" r:id="rId3"/>
    <p:sldMasterId id="2147483727" r:id="rId4"/>
  </p:sldMasterIdLst>
  <p:sldIdLst>
    <p:sldId id="256" r:id="rId5"/>
    <p:sldId id="260" r:id="rId6"/>
    <p:sldId id="257" r:id="rId7"/>
    <p:sldId id="258" r:id="rId8"/>
    <p:sldId id="265" r:id="rId9"/>
    <p:sldId id="271" r:id="rId10"/>
    <p:sldId id="272" r:id="rId11"/>
    <p:sldId id="291" r:id="rId12"/>
    <p:sldId id="274" r:id="rId13"/>
    <p:sldId id="276" r:id="rId14"/>
    <p:sldId id="275" r:id="rId15"/>
    <p:sldId id="280" r:id="rId16"/>
    <p:sldId id="277" r:id="rId17"/>
    <p:sldId id="279" r:id="rId18"/>
    <p:sldId id="285" r:id="rId19"/>
    <p:sldId id="286" r:id="rId20"/>
    <p:sldId id="287" r:id="rId21"/>
    <p:sldId id="263" r:id="rId22"/>
    <p:sldId id="266" r:id="rId23"/>
    <p:sldId id="267" r:id="rId24"/>
    <p:sldId id="268" r:id="rId25"/>
    <p:sldId id="29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513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BF779-BACF-4AFA-8B3E-212C72915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5D42A-A2CD-4866-AD21-B05501722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CF3CE-8EC5-4C24-B871-BC930FD45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7851D-875C-4FA4-82F4-10D1CDE38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759FC-AB35-4BC9-9B11-6A5AD1ECE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A4777-A257-40FE-B1B6-3698F4B29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FE1B8-6A91-48DA-B283-9108C4800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34DCB-A63D-498D-9EF8-46FE65ADC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BA7C5-E3BB-44E5-A7BB-A961CB26D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C304E-6771-4346-9EA6-5B6310A13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75FD7-5AC3-4A13-8FFC-7B4DF3DDD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A3180-DF7B-4918-96D3-DE58E11C0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CC3FB-D2F4-4082-88B0-4D3CE382C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D3448-8BC4-4990-B43F-80828605B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F510E-28E4-4088-910F-70274CB75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2FF90-5874-4BAE-97D6-A1FC8E507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553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530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A81D2-E60A-44E6-B9EE-019207114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08FD4-5DF0-4846-905A-8F6C7C30E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25D36-9F85-463A-ABE6-B2E417EB43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627AB-E6FB-4685-956B-2C443ACF1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EE758-F25D-46B5-8497-9E2CCC894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E5E38-7156-4CE9-8BFD-E752EBD44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939EA-73D5-4993-AB84-406ADAAF4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6BFE0-13AA-4E58-9269-9C66B0BBC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5B231-83CE-4DCB-8F00-0AA2A38A6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52145-2229-48D8-B5F6-29E04FC0D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574AE-825D-4DD2-B843-04417E7D0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A9B23-4B01-4F30-8250-4E1055345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56171-613D-4E8A-9D46-DBD96BA81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B5900-2015-4044-B838-DB781B2CD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2B002-23B4-4A6A-831B-25F042CC2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1F5B2-EF37-428A-9B35-654120E5E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309FD-7D36-4EC2-8C4B-E36571E4E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9D157-7452-4839-A747-0261EC3B5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DAD26-78CD-4137-9227-5D31A828F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83DA4-C9C7-44EE-835C-D5E3B1DE0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719FF-C148-414D-AA2B-641637236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A5BC1-B661-4B13-874B-D1DEA82B9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1C51D-2E57-4848-B7A1-08C5E2F3A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414C4-59FC-4765-BAAE-F2CADBD62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9FBA9-0070-4E36-AD6D-A628316C6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76974-C05A-41F2-9AB0-09091C994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36F4C-F376-4130-9A8C-D441B7345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2441B-B5A3-4A54-A0D2-E9497976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8FC48-25DC-4B0B-B240-ADF2D6DF0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4B91C-1C45-4AB9-8A06-8BDBDB095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6A62B-C3A5-44EC-9ED6-670D9A2AF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5CA78-5090-40BB-954B-6E1A59674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B8C93-8D15-4117-A0DB-934739F9C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2060"/>
            </a:gs>
            <a:gs pos="50000">
              <a:srgbClr val="002060"/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10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10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10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FDDEE50-B309-4052-9E4E-E0F4E7DD9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8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2060"/>
            </a:gs>
            <a:gs pos="50000">
              <a:srgbClr val="002060"/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D40E939B-896C-473A-9ED0-6543524F8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2060"/>
            </a:gs>
            <a:gs pos="50000">
              <a:srgbClr val="002060"/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27C180-ACD0-48AC-8714-1841AAC2F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0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427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427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428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428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428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sp>
          <p:nvSpPr>
            <p:cNvPr id="5428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428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5428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42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9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50000">
              <a:srgbClr val="002060"/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568BF911-D181-4274-A3B5-FBA02CD84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0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3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3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33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33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3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3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33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33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3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3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33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33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3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3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33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33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3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3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33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33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kinopoisk.ru/picture/1074289/" TargetMode="Externa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kinopoisk.ru/picture/1080882/" TargetMode="Externa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kinopoisk.ru/picture/1080867/" TargetMode="Externa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7.jpeg"/><Relationship Id="rId4" Type="http://schemas.openxmlformats.org/officeDocument/2006/relationships/hyperlink" Target="http://www.kinopoisk.ru/picture/1074284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kinopoisk.ru/picture/1048985/" TargetMode="Externa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9.jpeg"/><Relationship Id="rId4" Type="http://schemas.openxmlformats.org/officeDocument/2006/relationships/hyperlink" Target="http://www.kinopoisk.ru/picture/1080914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kinopoisk.ru/picture/1074285/" TargetMode="Externa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kinopoisk.ru/picture/1074282/" TargetMode="Externa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2.jpeg"/><Relationship Id="rId4" Type="http://schemas.openxmlformats.org/officeDocument/2006/relationships/hyperlink" Target="http://www.kinopoisk.ru/picture/1080895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kinopoisk.ru/picture/1080883/" TargetMode="Externa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kinopoisk.ru/picture/1080935/" TargetMode="Externa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bckg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188" y="5072063"/>
            <a:ext cx="16573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85813" y="357166"/>
            <a:ext cx="7772400" cy="3829072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>
                <a:solidFill>
                  <a:srgbClr val="FF0000"/>
                </a:solidFill>
              </a:rPr>
              <a:t>Мандрівка у часі і просторі як осмислення життя </a:t>
            </a:r>
            <a:r>
              <a:rPr lang="uk-UA" dirty="0" err="1" smtClean="0">
                <a:solidFill>
                  <a:srgbClr val="FF0000"/>
                </a:solidFill>
              </a:rPr>
              <a:t>Скруджа</a:t>
            </a:r>
            <a:r>
              <a:rPr lang="uk-UA" dirty="0" smtClean="0">
                <a:solidFill>
                  <a:srgbClr val="FF0000"/>
                </a:solidFill>
              </a:rPr>
              <a:t>(що в житті людини найцінніше)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000125" y="4857750"/>
            <a:ext cx="7572375" cy="1752600"/>
          </a:xfrm>
        </p:spPr>
        <p:txBody>
          <a:bodyPr/>
          <a:lstStyle/>
          <a:p>
            <a:pPr eaLnBrk="1" hangingPunct="1">
              <a:defRPr/>
            </a:pPr>
            <a:r>
              <a:rPr lang="uk-UA" sz="2400" i="1" dirty="0" smtClean="0">
                <a:solidFill>
                  <a:schemeClr val="bg2"/>
                </a:solidFill>
              </a:rPr>
              <a:t>Мета:розкрити причини деградації головного героя та мотиви  його переродження; розвивати образне мислення, навички переказу тексту; виховувати гуманістичні якості, людяність, повагу до людей.</a:t>
            </a:r>
            <a:endParaRPr lang="ru-RU" sz="2400" i="1" dirty="0">
              <a:solidFill>
                <a:schemeClr val="bg2"/>
              </a:solidFill>
            </a:endParaRPr>
          </a:p>
        </p:txBody>
      </p:sp>
      <p:pic>
        <p:nvPicPr>
          <p:cNvPr id="4" name="Picture 5" descr="bckg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285750"/>
            <a:ext cx="16573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1214446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		</a:t>
            </a:r>
            <a:r>
              <a:rPr lang="ru-RU" sz="2800" dirty="0" smtClean="0">
                <a:solidFill>
                  <a:srgbClr val="FFFF00"/>
                </a:solidFill>
              </a:rPr>
              <a:t>У </a:t>
            </a:r>
            <a:r>
              <a:rPr lang="ru-RU" sz="2800" dirty="0" err="1" smtClean="0">
                <a:solidFill>
                  <a:srgbClr val="FFFF00"/>
                </a:solidFill>
              </a:rPr>
              <a:t>Різдвяну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ніч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Скрудж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вирушає</a:t>
            </a:r>
            <a:r>
              <a:rPr lang="ru-RU" sz="2800" dirty="0" smtClean="0">
                <a:solidFill>
                  <a:srgbClr val="FFFF00"/>
                </a:solidFill>
              </a:rPr>
              <a:t> в </a:t>
            </a:r>
            <a:r>
              <a:rPr lang="ru-RU" sz="2800" dirty="0" err="1" smtClean="0">
                <a:solidFill>
                  <a:srgbClr val="FFFF00"/>
                </a:solidFill>
              </a:rPr>
              <a:t>подорож</a:t>
            </a:r>
            <a:r>
              <a:rPr lang="ru-RU" sz="2800" dirty="0" smtClean="0">
                <a:solidFill>
                  <a:srgbClr val="FFFF00"/>
                </a:solidFill>
              </a:rPr>
              <a:t> у </a:t>
            </a:r>
            <a:r>
              <a:rPr lang="ru-RU" sz="2800" dirty="0" err="1" smtClean="0">
                <a:solidFill>
                  <a:srgbClr val="FFFF00"/>
                </a:solidFill>
              </a:rPr>
              <a:t>часі</a:t>
            </a:r>
            <a:r>
              <a:rPr lang="ru-RU" sz="2800" dirty="0" smtClean="0">
                <a:solidFill>
                  <a:srgbClr val="FFFF00"/>
                </a:solidFill>
              </a:rPr>
              <a:t> та </a:t>
            </a:r>
            <a:r>
              <a:rPr lang="ru-RU" sz="2800" dirty="0" err="1" smtClean="0">
                <a:solidFill>
                  <a:srgbClr val="FFFF00"/>
                </a:solidFill>
              </a:rPr>
              <a:t>просторі</a:t>
            </a:r>
            <a:r>
              <a:rPr lang="ru-RU" sz="2800" dirty="0" smtClean="0">
                <a:solidFill>
                  <a:srgbClr val="FFFF00"/>
                </a:solidFill>
              </a:rPr>
              <a:t>, </a:t>
            </a:r>
            <a:r>
              <a:rPr lang="ru-RU" sz="2800" dirty="0" err="1" smtClean="0">
                <a:solidFill>
                  <a:srgbClr val="FFFF00"/>
                </a:solidFill>
              </a:rPr>
              <a:t>щоб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віднайти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своє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людське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u="sng" dirty="0" err="1" smtClean="0">
                <a:solidFill>
                  <a:srgbClr val="FFFF00"/>
                </a:solidFill>
              </a:rPr>
              <a:t>серце</a:t>
            </a:r>
            <a:r>
              <a:rPr lang="ru-RU" sz="2800" u="sng" dirty="0" smtClean="0">
                <a:solidFill>
                  <a:srgbClr val="FFFF00"/>
                </a:solidFill>
              </a:rPr>
              <a:t>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 r="25625"/>
          <a:stretch>
            <a:fillRect/>
          </a:stretch>
        </p:blipFill>
        <p:spPr bwMode="auto">
          <a:xfrm>
            <a:off x="3143240" y="4076700"/>
            <a:ext cx="2833694" cy="2781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 descr="C:\Documents and Settings\Admin\Рабочий стол\Диккенс картинки\image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57166"/>
            <a:ext cx="5000660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8436" name="Picture 2" descr="Рождественская история (A Christmas Carol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3"/>
            <a:ext cx="914400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4" name="Picture 2" descr="Рождественская история (A Christmas Carol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1543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381000"/>
            <a:ext cx="3114668" cy="2476496"/>
          </a:xfrm>
        </p:spPr>
        <p:txBody>
          <a:bodyPr/>
          <a:lstStyle/>
          <a:p>
            <a:pPr algn="l" eaLnBrk="1" hangingPunct="1">
              <a:defRPr/>
            </a:pPr>
            <a:r>
              <a:rPr lang="uk-UA" sz="2800" dirty="0" smtClean="0">
                <a:solidFill>
                  <a:schemeClr val="bg2"/>
                </a:solidFill>
              </a:rPr>
              <a:t>Який епізод зображено на даній ілюстрації?</a:t>
            </a:r>
            <a:endParaRPr lang="ru-RU" sz="2800" dirty="0">
              <a:solidFill>
                <a:schemeClr val="bg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4000504"/>
            <a:ext cx="4614866" cy="2095496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20484" name="Picture 2" descr="Рождественская история (A Christmas Carol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4828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 descr="Рождественская история (A Christmas Carol)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500" y="3000375"/>
            <a:ext cx="5143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381000"/>
            <a:ext cx="3071834" cy="2476496"/>
          </a:xfrm>
        </p:spPr>
        <p:txBody>
          <a:bodyPr/>
          <a:lstStyle/>
          <a:p>
            <a:pPr algn="l" eaLnBrk="1" hangingPunct="1">
              <a:defRPr/>
            </a:pPr>
            <a:r>
              <a:rPr lang="uk-UA" sz="2400" dirty="0" smtClean="0">
                <a:solidFill>
                  <a:srgbClr val="FF0000"/>
                </a:solidFill>
              </a:rPr>
              <a:t>Про що думав </a:t>
            </a:r>
            <a:r>
              <a:rPr lang="uk-UA" sz="2400" dirty="0" err="1" smtClean="0">
                <a:solidFill>
                  <a:srgbClr val="FF0000"/>
                </a:solidFill>
              </a:rPr>
              <a:t>Скрудж</a:t>
            </a:r>
            <a:r>
              <a:rPr lang="uk-UA" sz="2400" dirty="0" smtClean="0">
                <a:solidFill>
                  <a:srgbClr val="FF0000"/>
                </a:solidFill>
              </a:rPr>
              <a:t>, згадуючи про своє покинуте кохання?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929066"/>
            <a:ext cx="3543296" cy="27384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Ти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тепер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поклоняєшся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іншому божеству ”</a:t>
            </a:r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21508" name="Picture 2" descr="Рождественская история (A Christmas Carol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469899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 descr="Рождественская история (A Christmas Carol)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500" y="3000375"/>
            <a:ext cx="5143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381000"/>
            <a:ext cx="6215106" cy="1371600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25" y="5429251"/>
            <a:ext cx="5572139" cy="857270"/>
          </a:xfrm>
        </p:spPr>
        <p:txBody>
          <a:bodyPr/>
          <a:lstStyle/>
          <a:p>
            <a:pPr eaLnBrk="1" hangingPunct="1">
              <a:defRPr/>
            </a:pPr>
            <a:r>
              <a:rPr lang="uk-UA" sz="2000" b="1" dirty="0" smtClean="0">
                <a:solidFill>
                  <a:schemeClr val="bg1">
                    <a:lumMod val="50000"/>
                  </a:schemeClr>
                </a:solidFill>
              </a:rPr>
              <a:t>Який Дух до нього з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’</a:t>
            </a:r>
            <a:r>
              <a:rPr lang="uk-UA" sz="2000" b="1" dirty="0" smtClean="0">
                <a:solidFill>
                  <a:schemeClr val="bg1">
                    <a:lumMod val="50000"/>
                  </a:schemeClr>
                </a:solidFill>
              </a:rPr>
              <a:t>являється наступним?</a:t>
            </a:r>
            <a:endParaRPr lang="ru-RU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uk-UA" sz="2000" b="1" dirty="0" smtClean="0">
                <a:solidFill>
                  <a:schemeClr val="bg1">
                    <a:lumMod val="50000"/>
                  </a:schemeClr>
                </a:solidFill>
              </a:rPr>
              <a:t>Як виглядає другий Дух? </a:t>
            </a:r>
            <a:endParaRPr lang="en-U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buNone/>
              <a:defRPr/>
            </a:pPr>
            <a:endParaRPr lang="ru-RU" sz="1800" dirty="0" smtClean="0"/>
          </a:p>
          <a:p>
            <a:pPr eaLnBrk="1" hangingPunct="1">
              <a:defRPr/>
            </a:pPr>
            <a:endParaRPr lang="ru-RU" sz="1800" dirty="0" smtClean="0"/>
          </a:p>
          <a:p>
            <a:pPr eaLnBrk="1" hangingPunct="1">
              <a:defRPr/>
            </a:pPr>
            <a:endParaRPr lang="ru-RU" sz="1800" dirty="0"/>
          </a:p>
        </p:txBody>
      </p:sp>
      <p:pic>
        <p:nvPicPr>
          <p:cNvPr id="4" name="Picture 2" descr="Рождественская история (A Christmas Carol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214313"/>
            <a:ext cx="695325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98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98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4543428" cy="1371600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4143380"/>
            <a:ext cx="3543300" cy="2143140"/>
          </a:xfrm>
        </p:spPr>
        <p:txBody>
          <a:bodyPr/>
          <a:lstStyle/>
          <a:p>
            <a:pPr eaLnBrk="1" hangingPunct="1">
              <a:defRPr/>
            </a:pPr>
            <a:r>
              <a:rPr lang="uk-UA" sz="2400" dirty="0" smtClean="0">
                <a:solidFill>
                  <a:schemeClr val="bg1">
                    <a:lumMod val="75000"/>
                  </a:schemeClr>
                </a:solidFill>
              </a:rPr>
              <a:t>Які картини теперішнього промайнули перед </a:t>
            </a:r>
            <a:r>
              <a:rPr lang="uk-UA" sz="2400" dirty="0" err="1" smtClean="0">
                <a:solidFill>
                  <a:schemeClr val="bg1">
                    <a:lumMod val="75000"/>
                  </a:schemeClr>
                </a:solidFill>
              </a:rPr>
              <a:t>Скруджем</a:t>
            </a:r>
            <a:r>
              <a:rPr lang="uk-UA" sz="2400" dirty="0" smtClean="0">
                <a:solidFill>
                  <a:schemeClr val="bg1">
                    <a:lumMod val="75000"/>
                  </a:schemeClr>
                </a:solidFill>
              </a:rPr>
              <a:t>? Чим вони його вразили?</a:t>
            </a:r>
            <a:endParaRPr lang="ru-RU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2" descr="Рождественская история (A Christmas Carol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1323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Рождественская история (A Christmas Carol)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90950" y="3143250"/>
            <a:ext cx="53530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98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5286375"/>
            <a:ext cx="4929188" cy="1371600"/>
          </a:xfrm>
        </p:spPr>
        <p:txBody>
          <a:bodyPr/>
          <a:lstStyle/>
          <a:p>
            <a:pPr eaLnBrk="1" hangingPunct="1">
              <a:defRPr/>
            </a:pPr>
            <a:r>
              <a:rPr lang="uk-UA" sz="8000" dirty="0" smtClean="0">
                <a:solidFill>
                  <a:srgbClr val="FFC000"/>
                </a:solidFill>
              </a:rPr>
              <a:t>?</a:t>
            </a:r>
            <a:endParaRPr lang="ru-RU" sz="80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357188"/>
            <a:ext cx="8229600" cy="1785928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>
                <a:solidFill>
                  <a:srgbClr val="C00000"/>
                </a:solidFill>
              </a:rPr>
              <a:t>Який вигляд має Третій Дух? Чому?</a:t>
            </a:r>
          </a:p>
          <a:p>
            <a:pPr eaLnBrk="1" hangingPunct="1">
              <a:defRPr/>
            </a:pPr>
            <a:r>
              <a:rPr lang="uk-UA" dirty="0" smtClean="0">
                <a:solidFill>
                  <a:srgbClr val="C00000"/>
                </a:solidFill>
              </a:rPr>
              <a:t>Де перебуває </a:t>
            </a:r>
            <a:r>
              <a:rPr lang="uk-UA" dirty="0" err="1" smtClean="0">
                <a:solidFill>
                  <a:srgbClr val="C00000"/>
                </a:solidFill>
              </a:rPr>
              <a:t>Скрудж</a:t>
            </a:r>
            <a:r>
              <a:rPr lang="uk-UA" dirty="0" smtClean="0">
                <a:solidFill>
                  <a:srgbClr val="C00000"/>
                </a:solidFill>
              </a:rPr>
              <a:t>? Що він почув? Що побачив?</a:t>
            </a:r>
            <a:endParaRPr lang="ru-RU" dirty="0" smtClean="0">
              <a:solidFill>
                <a:srgbClr val="C00000"/>
              </a:solidFill>
            </a:endParaRP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1857375"/>
            <a:ext cx="3167062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214563"/>
            <a:ext cx="4762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 smtClean="0">
                <a:solidFill>
                  <a:srgbClr val="FFFF00"/>
                </a:solidFill>
              </a:rPr>
              <a:t>Проблемне питання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 smtClean="0">
                <a:solidFill>
                  <a:srgbClr val="00B050"/>
                </a:solidFill>
              </a:rPr>
              <a:t>Простежте за почуттями </a:t>
            </a:r>
            <a:r>
              <a:rPr lang="uk-UA" dirty="0" err="1" smtClean="0">
                <a:solidFill>
                  <a:srgbClr val="00B050"/>
                </a:solidFill>
              </a:rPr>
              <a:t>Скруджа</a:t>
            </a:r>
            <a:r>
              <a:rPr lang="uk-UA" dirty="0" smtClean="0">
                <a:solidFill>
                  <a:srgbClr val="00B050"/>
                </a:solidFill>
              </a:rPr>
              <a:t>. Як вони змінюються? </a:t>
            </a:r>
            <a:endParaRPr lang="ru-RU" dirty="0" smtClean="0">
              <a:solidFill>
                <a:srgbClr val="00B050"/>
              </a:solidFill>
            </a:endParaRPr>
          </a:p>
          <a:p>
            <a:pPr eaLnBrk="1" hangingPunct="1">
              <a:defRPr/>
            </a:pPr>
            <a:r>
              <a:rPr lang="uk-UA" dirty="0" smtClean="0">
                <a:solidFill>
                  <a:srgbClr val="00B050"/>
                </a:solidFill>
              </a:rPr>
              <a:t>Чому </a:t>
            </a:r>
            <a:r>
              <a:rPr lang="uk-UA" dirty="0" err="1" smtClean="0">
                <a:solidFill>
                  <a:srgbClr val="00B050"/>
                </a:solidFill>
              </a:rPr>
              <a:t>Скруджу</a:t>
            </a:r>
            <a:r>
              <a:rPr lang="uk-UA" dirty="0" smtClean="0">
                <a:solidFill>
                  <a:srgbClr val="00B050"/>
                </a:solidFill>
              </a:rPr>
              <a:t> стало страшно?</a:t>
            </a:r>
            <a:endParaRPr lang="ru-RU" dirty="0" smtClean="0">
              <a:solidFill>
                <a:srgbClr val="00B050"/>
              </a:solidFill>
            </a:endParaRPr>
          </a:p>
          <a:p>
            <a:pPr eaLnBrk="1" hangingPunct="1"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500188"/>
          </a:xfrm>
        </p:spPr>
        <p:txBody>
          <a:bodyPr/>
          <a:lstStyle/>
          <a:p>
            <a:pPr eaLnBrk="1" hangingPunct="1">
              <a:defRPr/>
            </a:pPr>
            <a:r>
              <a:rPr lang="uk-UA" sz="3200" b="1" dirty="0" smtClean="0">
                <a:solidFill>
                  <a:srgbClr val="FF0000"/>
                </a:solidFill>
              </a:rPr>
              <a:t>Скринька людських …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5750" y="4286250"/>
            <a:ext cx="857250" cy="639763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357290" y="1571612"/>
            <a:ext cx="3143272" cy="3571900"/>
          </a:xfrm>
        </p:spPr>
        <p:txBody>
          <a:bodyPr/>
          <a:lstStyle/>
          <a:p>
            <a:pPr eaLnBrk="1" hangingPunct="1">
              <a:defRPr/>
            </a:pP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Зосередженість на матеріальних цінностях та інтересах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Байдужість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Жорстокість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2071688" y="5429250"/>
            <a:ext cx="6470650" cy="1711325"/>
          </a:xfrm>
        </p:spPr>
        <p:txBody>
          <a:bodyPr/>
          <a:lstStyle/>
          <a:p>
            <a:pPr eaLnBrk="1" hangingPunct="1">
              <a:defRPr/>
            </a:pPr>
            <a:r>
              <a:rPr lang="ru-RU" b="0" i="1" dirty="0" smtClean="0">
                <a:solidFill>
                  <a:srgbClr val="FF0000"/>
                </a:solidFill>
              </a:rPr>
              <a:t>Людина </a:t>
            </a:r>
            <a:r>
              <a:rPr lang="ru-RU" b="0" i="1" dirty="0" err="1" smtClean="0">
                <a:solidFill>
                  <a:srgbClr val="FF0000"/>
                </a:solidFill>
              </a:rPr>
              <a:t>живе</a:t>
            </a:r>
            <a:r>
              <a:rPr lang="ru-RU" b="0" i="1" dirty="0" smtClean="0">
                <a:solidFill>
                  <a:srgbClr val="FF0000"/>
                </a:solidFill>
              </a:rPr>
              <a:t> </a:t>
            </a:r>
            <a:r>
              <a:rPr lang="ru-RU" b="0" i="1" dirty="0" err="1" smtClean="0">
                <a:solidFill>
                  <a:srgbClr val="FF0000"/>
                </a:solidFill>
              </a:rPr>
              <a:t>справжнім</a:t>
            </a:r>
            <a:r>
              <a:rPr lang="ru-RU" b="0" i="1" dirty="0" smtClean="0">
                <a:solidFill>
                  <a:srgbClr val="FF0000"/>
                </a:solidFill>
              </a:rPr>
              <a:t> </a:t>
            </a:r>
            <a:r>
              <a:rPr lang="ru-RU" b="0" i="1" dirty="0" err="1" smtClean="0">
                <a:solidFill>
                  <a:srgbClr val="FF0000"/>
                </a:solidFill>
              </a:rPr>
              <a:t>життям</a:t>
            </a:r>
            <a:r>
              <a:rPr lang="ru-RU" b="0" i="1" dirty="0" smtClean="0">
                <a:solidFill>
                  <a:srgbClr val="FF0000"/>
                </a:solidFill>
              </a:rPr>
              <a:t>, </a:t>
            </a:r>
            <a:r>
              <a:rPr lang="ru-RU" b="0" i="1" dirty="0" err="1" smtClean="0">
                <a:solidFill>
                  <a:srgbClr val="FF0000"/>
                </a:solidFill>
              </a:rPr>
              <a:t>якщо</a:t>
            </a:r>
            <a:r>
              <a:rPr lang="ru-RU" b="0" i="1" dirty="0" smtClean="0">
                <a:solidFill>
                  <a:srgbClr val="FF0000"/>
                </a:solidFill>
              </a:rPr>
              <a:t> </a:t>
            </a:r>
            <a:r>
              <a:rPr lang="ru-RU" b="0" i="1" dirty="0" err="1" smtClean="0">
                <a:solidFill>
                  <a:srgbClr val="FF0000"/>
                </a:solidFill>
              </a:rPr>
              <a:t>щаслива</a:t>
            </a:r>
            <a:r>
              <a:rPr lang="ru-RU" b="0" i="1" dirty="0" smtClean="0">
                <a:solidFill>
                  <a:srgbClr val="FF0000"/>
                </a:solidFill>
              </a:rPr>
              <a:t> чужим </a:t>
            </a:r>
            <a:r>
              <a:rPr lang="ru-RU" b="0" i="1" dirty="0" err="1" smtClean="0">
                <a:solidFill>
                  <a:srgbClr val="FF0000"/>
                </a:solidFill>
              </a:rPr>
              <a:t>щастям</a:t>
            </a:r>
            <a:r>
              <a:rPr lang="ru-RU" b="0" i="1" dirty="0" smtClean="0">
                <a:solidFill>
                  <a:srgbClr val="FF0000"/>
                </a:solidFill>
              </a:rPr>
              <a:t>.                      </a:t>
            </a:r>
            <a:r>
              <a:rPr lang="ru-RU" b="0" i="1" dirty="0" err="1" smtClean="0">
                <a:solidFill>
                  <a:srgbClr val="FF0000"/>
                </a:solidFill>
              </a:rPr>
              <a:t>Й.Гете</a:t>
            </a:r>
            <a:endParaRPr lang="ru-RU" b="0" i="1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ru-RU" b="0" i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3438" y="1428750"/>
            <a:ext cx="4041775" cy="3951288"/>
          </a:xfrm>
        </p:spPr>
        <p:txBody>
          <a:bodyPr/>
          <a:lstStyle/>
          <a:p>
            <a:pPr eaLnBrk="1" hangingPunct="1">
              <a:defRPr/>
            </a:pPr>
            <a:r>
              <a:rPr lang="uk-UA" b="1" dirty="0" smtClean="0">
                <a:solidFill>
                  <a:srgbClr val="FFC000"/>
                </a:solidFill>
              </a:rPr>
              <a:t>Чуйність</a:t>
            </a:r>
            <a:endParaRPr lang="ru-RU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r>
              <a:rPr lang="uk-UA" b="1" dirty="0" smtClean="0">
                <a:solidFill>
                  <a:srgbClr val="FFC000"/>
                </a:solidFill>
              </a:rPr>
              <a:t> Доброзичливість</a:t>
            </a:r>
            <a:endParaRPr lang="ru-RU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r>
              <a:rPr lang="uk-UA" b="1" dirty="0" smtClean="0">
                <a:solidFill>
                  <a:srgbClr val="FFC000"/>
                </a:solidFill>
              </a:rPr>
              <a:t> Ввічливість</a:t>
            </a:r>
            <a:endParaRPr lang="ru-RU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r>
              <a:rPr lang="uk-UA" b="1" dirty="0" smtClean="0">
                <a:solidFill>
                  <a:srgbClr val="FFC000"/>
                </a:solidFill>
              </a:rPr>
              <a:t> Довірливість</a:t>
            </a:r>
            <a:endParaRPr lang="ru-RU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r>
              <a:rPr lang="uk-UA" b="1" dirty="0" smtClean="0">
                <a:solidFill>
                  <a:srgbClr val="FFC000"/>
                </a:solidFill>
              </a:rPr>
              <a:t>Щирість</a:t>
            </a:r>
            <a:endParaRPr lang="ru-RU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r>
              <a:rPr lang="uk-UA" b="1" dirty="0" smtClean="0">
                <a:solidFill>
                  <a:srgbClr val="FFC000"/>
                </a:solidFill>
              </a:rPr>
              <a:t>Любов</a:t>
            </a:r>
            <a:endParaRPr lang="ru-RU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r>
              <a:rPr lang="uk-UA" b="1" dirty="0" smtClean="0">
                <a:solidFill>
                  <a:srgbClr val="FFC000"/>
                </a:solidFill>
              </a:rPr>
              <a:t>Співчуття до людини</a:t>
            </a:r>
            <a:endParaRPr lang="ru-RU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r>
              <a:rPr lang="uk-UA" b="1" dirty="0" smtClean="0">
                <a:solidFill>
                  <a:srgbClr val="FFC000"/>
                </a:solidFill>
              </a:rPr>
              <a:t>Гуманізм </a:t>
            </a:r>
            <a:endParaRPr lang="ru-RU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r>
              <a:rPr lang="uk-UA" b="1" dirty="0" smtClean="0">
                <a:solidFill>
                  <a:srgbClr val="FFC000"/>
                </a:solidFill>
              </a:rPr>
              <a:t>Милосердя</a:t>
            </a:r>
            <a:endParaRPr lang="ru-RU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/>
          <a:srcRect t="10439" b="36813"/>
          <a:stretch>
            <a:fillRect/>
          </a:stretch>
        </p:blipFill>
        <p:spPr bwMode="auto">
          <a:xfrm rot="20793694">
            <a:off x="122104" y="322470"/>
            <a:ext cx="1693072" cy="125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rcRect t="10439" b="36813"/>
          <a:stretch>
            <a:fillRect/>
          </a:stretch>
        </p:blipFill>
        <p:spPr bwMode="auto">
          <a:xfrm rot="1423542">
            <a:off x="7055990" y="335440"/>
            <a:ext cx="1693072" cy="125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 rot="-719648">
            <a:off x="357188" y="285750"/>
            <a:ext cx="1266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Скринька </a:t>
            </a:r>
          </a:p>
          <a:p>
            <a:r>
              <a:rPr lang="uk-UA" dirty="0">
                <a:solidFill>
                  <a:srgbClr val="FF0000"/>
                </a:solidFill>
              </a:rPr>
              <a:t>людських </a:t>
            </a:r>
          </a:p>
          <a:p>
            <a:r>
              <a:rPr lang="uk-UA" dirty="0">
                <a:solidFill>
                  <a:srgbClr val="FF0000"/>
                </a:solidFill>
              </a:rPr>
              <a:t>вад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 rot="1414307">
            <a:off x="7143750" y="500063"/>
            <a:ext cx="1428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Скринька </a:t>
            </a:r>
          </a:p>
          <a:p>
            <a:r>
              <a:rPr lang="uk-UA" dirty="0">
                <a:solidFill>
                  <a:srgbClr val="FF0000"/>
                </a:solidFill>
              </a:rPr>
              <a:t>людських </a:t>
            </a:r>
          </a:p>
          <a:p>
            <a:r>
              <a:rPr lang="uk-UA" dirty="0">
                <a:solidFill>
                  <a:srgbClr val="FF0000"/>
                </a:solidFill>
              </a:rPr>
              <a:t>чеснот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Documents and Settings\Admin\Рабочий стол\Диккенс картинки\images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00438"/>
            <a:ext cx="1200150" cy="14763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98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98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98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98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98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98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98" decel="100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98" decel="100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98" decel="100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uk-UA" dirty="0" smtClean="0"/>
              <a:t>Епіграфи уроку: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eaLnBrk="1" hangingPunct="1">
              <a:buFont typeface="Wingdings" pitchFamily="2" charset="2"/>
              <a:buNone/>
              <a:defRPr/>
            </a:pPr>
            <a:r>
              <a:rPr lang="uk-UA" sz="4000" i="1" dirty="0" smtClean="0">
                <a:solidFill>
                  <a:srgbClr val="FF0000"/>
                </a:solidFill>
              </a:rPr>
              <a:t>У кожної людини душа не повинна бути замкнена…</a:t>
            </a:r>
            <a:endParaRPr lang="ru-RU" sz="4000" i="1" dirty="0" smtClean="0">
              <a:solidFill>
                <a:srgbClr val="FF0000"/>
              </a:solidFill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uk-UA" sz="4000" i="1" dirty="0" smtClean="0">
                <a:solidFill>
                  <a:srgbClr val="FF0000"/>
                </a:solidFill>
              </a:rPr>
              <a:t>Ч.Діккенс</a:t>
            </a:r>
            <a:endParaRPr lang="ru-RU" sz="4000" i="1" dirty="0" smtClean="0">
              <a:solidFill>
                <a:srgbClr val="FF0000"/>
              </a:solidFill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uk-UA" sz="4000" i="1" dirty="0" smtClean="0">
                <a:solidFill>
                  <a:srgbClr val="FFC000"/>
                </a:solidFill>
              </a:rPr>
              <a:t>Бог є початок добра.</a:t>
            </a:r>
            <a:endParaRPr lang="ru-RU" sz="4000" i="1" dirty="0" smtClean="0">
              <a:solidFill>
                <a:srgbClr val="FFC000"/>
              </a:solidFill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uk-UA" sz="4000" dirty="0" smtClean="0">
                <a:solidFill>
                  <a:srgbClr val="FFC000"/>
                </a:solidFill>
              </a:rPr>
              <a:t>М.Лєсков</a:t>
            </a:r>
            <a:endParaRPr lang="ru-RU" sz="4000" dirty="0" smtClean="0">
              <a:solidFill>
                <a:srgbClr val="FFC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4000" dirty="0">
              <a:solidFill>
                <a:srgbClr val="FFC000"/>
              </a:solidFill>
            </a:endParaRPr>
          </a:p>
        </p:txBody>
      </p:sp>
      <p:pic>
        <p:nvPicPr>
          <p:cNvPr id="4" name="Picture 5" descr="bckg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285750"/>
            <a:ext cx="16573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bckg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6650" y="5392738"/>
            <a:ext cx="16573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5114925" cy="3571900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/>
              <a:t>Підводимо підсумки (проблемне питання: </a:t>
            </a:r>
            <a:r>
              <a:rPr lang="uk-UA" dirty="0" smtClean="0">
                <a:solidFill>
                  <a:srgbClr val="FF0000"/>
                </a:solidFill>
              </a:rPr>
              <a:t>що в житті людини найголовніше</a:t>
            </a:r>
            <a:r>
              <a:rPr lang="uk-UA" dirty="0" smtClean="0"/>
              <a:t>?)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75" y="714375"/>
            <a:ext cx="4071938" cy="41148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Серце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Промінь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Світло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Різдво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Милосердя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14338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98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98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98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98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98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98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b="1" dirty="0" smtClean="0">
                <a:solidFill>
                  <a:srgbClr val="FF0000"/>
                </a:solidFill>
              </a:rPr>
              <a:t>ДИВО – СПАСІННЯ – ДАР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dirty="0" smtClean="0"/>
              <a:t>Домашнє завдання:</a:t>
            </a:r>
          </a:p>
          <a:p>
            <a:pPr marL="514350" indent="-514350" eaLnBrk="1" hangingPunct="1">
              <a:buNone/>
              <a:defRPr/>
            </a:pPr>
            <a:r>
              <a:rPr lang="uk-UA" dirty="0" smtClean="0"/>
              <a:t>Підготувати матеріал до твору: скласти план, виписати цитати, зробити висновок.</a:t>
            </a:r>
            <a:endParaRPr lang="ru-RU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14290"/>
            <a:ext cx="5014918" cy="6000792"/>
          </a:xfrm>
        </p:spPr>
        <p:txBody>
          <a:bodyPr/>
          <a:lstStyle/>
          <a:p>
            <a:pPr eaLnBrk="1" hangingPunct="1">
              <a:defRPr/>
            </a:pPr>
            <a:r>
              <a:rPr lang="uk-UA" sz="3200" b="1" i="1" dirty="0" smtClean="0">
                <a:solidFill>
                  <a:srgbClr val="FF0000"/>
                </a:solidFill>
              </a:rPr>
              <a:t>Бажаю вам завжди робити добро. </a:t>
            </a:r>
            <a:br>
              <a:rPr lang="uk-UA" sz="3200" b="1" i="1" dirty="0" smtClean="0">
                <a:solidFill>
                  <a:srgbClr val="FF0000"/>
                </a:solidFill>
              </a:rPr>
            </a:br>
            <a:r>
              <a:rPr lang="uk-UA" sz="3200" b="1" i="1" dirty="0" smtClean="0">
                <a:solidFill>
                  <a:srgbClr val="FF0000"/>
                </a:solidFill>
              </a:rPr>
              <a:t>Згадуйте про нього, творіть його не тільки у свята, а й кожного дня. </a:t>
            </a:r>
            <a:br>
              <a:rPr lang="uk-UA" sz="3200" b="1" i="1" dirty="0" smtClean="0">
                <a:solidFill>
                  <a:srgbClr val="FF0000"/>
                </a:solidFill>
              </a:rPr>
            </a:br>
            <a:r>
              <a:rPr lang="uk-UA" sz="3200" b="1" i="1" dirty="0" smtClean="0">
                <a:solidFill>
                  <a:srgbClr val="FF0000"/>
                </a:solidFill>
              </a:rPr>
              <a:t>І тоді ваші душі будуть прекрасними.</a:t>
            </a:r>
            <a:r>
              <a:rPr lang="ru-RU" sz="3200" b="1" i="1" dirty="0" smtClean="0">
                <a:solidFill>
                  <a:srgbClr val="FF0000"/>
                </a:solidFill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uk-UA" sz="3200" b="1" i="1" dirty="0" smtClean="0">
                <a:solidFill>
                  <a:srgbClr val="FF0000"/>
                </a:solidFill>
              </a:rPr>
              <a:t> 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endParaRPr lang="ru-RU" sz="3200" b="1" i="1" dirty="0"/>
          </a:p>
        </p:txBody>
      </p:sp>
      <p:pic>
        <p:nvPicPr>
          <p:cNvPr id="3" name="Рисунок 2" descr="Як відзначають різдво у Європі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47837"/>
            <a:ext cx="3429024" cy="461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285750"/>
            <a:ext cx="4429125" cy="1371600"/>
          </a:xfrm>
        </p:spPr>
        <p:txBody>
          <a:bodyPr/>
          <a:lstStyle/>
          <a:p>
            <a:pPr algn="l" eaLnBrk="1" hangingPunct="1">
              <a:defRPr/>
            </a:pPr>
            <a:r>
              <a:rPr lang="uk-UA" dirty="0" smtClean="0"/>
              <a:t>Музей Діккенса </a:t>
            </a:r>
            <a:br>
              <a:rPr lang="uk-UA" dirty="0" smtClean="0"/>
            </a:br>
            <a:r>
              <a:rPr lang="uk-UA" dirty="0" smtClean="0"/>
              <a:t>у Лондоні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125500"/>
            <a:ext cx="3357586" cy="25181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5" descr="bckg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573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554" y="2071678"/>
            <a:ext cx="5048285" cy="37862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142851"/>
            <a:ext cx="2405066" cy="28860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5" descr="bckg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6650" y="5392738"/>
            <a:ext cx="16573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71625" y="928688"/>
            <a:ext cx="7258050" cy="1371600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/>
              <a:t>Ч.Діккенс.</a:t>
            </a:r>
            <a:br>
              <a:rPr lang="uk-UA" dirty="0" smtClean="0"/>
            </a:br>
            <a:r>
              <a:rPr lang="uk-UA" dirty="0" smtClean="0"/>
              <a:t> «Різдвяна пісня в прозі, або різдвяне оповідання з привидами»</a:t>
            </a:r>
            <a:endParaRPr lang="ru-RU" dirty="0"/>
          </a:p>
        </p:txBody>
      </p:sp>
      <p:pic>
        <p:nvPicPr>
          <p:cNvPr id="5" name="Picture 5" descr="bckg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4313"/>
            <a:ext cx="16573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ckg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188" y="5214938"/>
            <a:ext cx="16573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3071813"/>
            <a:ext cx="3282950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42977" y="5929313"/>
            <a:ext cx="7643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8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Чи сподобався твір</a:t>
            </a:r>
            <a:r>
              <a:rPr lang="uk-UA" sz="2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? Чим саме сподобався? </a:t>
            </a:r>
            <a:endParaRPr lang="ru-RU" sz="28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8472488" cy="904875"/>
          </a:xfrm>
        </p:spPr>
        <p:txBody>
          <a:bodyPr/>
          <a:lstStyle/>
          <a:p>
            <a:pPr algn="l" eaLnBrk="1" hangingPunct="1">
              <a:defRPr/>
            </a:pPr>
            <a:r>
              <a:rPr lang="uk-UA" sz="3200" b="1" dirty="0" smtClean="0"/>
              <a:t>Головний герой –</a:t>
            </a:r>
            <a:br>
              <a:rPr lang="uk-UA" sz="3200" b="1" dirty="0" smtClean="0"/>
            </a:br>
            <a:r>
              <a:rPr lang="uk-UA" sz="3200" b="1" dirty="0" err="1" smtClean="0"/>
              <a:t>Ебенезер</a:t>
            </a:r>
            <a:r>
              <a:rPr lang="uk-UA" sz="3200" b="1" dirty="0" smtClean="0"/>
              <a:t> </a:t>
            </a:r>
            <a:r>
              <a:rPr lang="uk-UA" sz="3200" b="1" dirty="0" err="1" smtClean="0"/>
              <a:t>Скрудж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857375"/>
            <a:ext cx="3900487" cy="9477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i="1" dirty="0" smtClean="0"/>
              <a:t>«</a:t>
            </a:r>
            <a:r>
              <a:rPr lang="ru-RU" sz="2400" i="1" dirty="0" err="1" smtClean="0"/>
              <a:t>Scrooge</a:t>
            </a:r>
            <a:r>
              <a:rPr lang="ru-RU" sz="2400" i="1" dirty="0" smtClean="0"/>
              <a:t>» у </a:t>
            </a:r>
            <a:r>
              <a:rPr lang="ru-RU" sz="2400" i="1" dirty="0" err="1" smtClean="0"/>
              <a:t>перекладі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англійської</a:t>
            </a:r>
            <a:r>
              <a:rPr lang="ru-RU" sz="2400" i="1" dirty="0" smtClean="0"/>
              <a:t> — </a:t>
            </a:r>
            <a:r>
              <a:rPr lang="ru-RU" sz="2400" i="1" dirty="0" err="1" smtClean="0"/>
              <a:t>скнара</a:t>
            </a:r>
            <a:endParaRPr lang="ru-RU" sz="2400" i="1" dirty="0"/>
          </a:p>
        </p:txBody>
      </p:sp>
      <p:pic>
        <p:nvPicPr>
          <p:cNvPr id="4" name="Picture 2" descr="Рождественская история (A Christmas Carol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40500" r="12250"/>
          <a:stretch>
            <a:fillRect/>
          </a:stretch>
        </p:blipFill>
        <p:spPr bwMode="auto">
          <a:xfrm>
            <a:off x="4143372" y="357166"/>
            <a:ext cx="4857784" cy="616858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2875" y="5429250"/>
            <a:ext cx="400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uk-UA" i="1"/>
              <a:t>Хто ж ця “крижана” людина?</a:t>
            </a:r>
            <a:endParaRPr lang="ru-RU" i="1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47670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>
                <a:solidFill>
                  <a:srgbClr val="00B0F0"/>
                </a:solidFill>
              </a:rPr>
              <a:t>Мозковий штурм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5900738" cy="502443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uk-UA" b="1" dirty="0" smtClean="0">
                <a:solidFill>
                  <a:srgbClr val="FFC000"/>
                </a:solidFill>
                <a:effectLst/>
                <a:latin typeface="Arial" charset="0"/>
                <a:cs typeface="Times New Roman" pitchFamily="18" charset="0"/>
              </a:rPr>
              <a:t>Які стосунки (дружні, сімейні) </a:t>
            </a:r>
            <a:r>
              <a:rPr lang="uk-UA" b="1" dirty="0" err="1" smtClean="0">
                <a:solidFill>
                  <a:srgbClr val="FFC000"/>
                </a:solidFill>
                <a:effectLst/>
                <a:latin typeface="Arial" charset="0"/>
                <a:cs typeface="Times New Roman" pitchFamily="18" charset="0"/>
              </a:rPr>
              <a:t>пов</a:t>
            </a:r>
            <a:r>
              <a:rPr lang="en-US" b="1" dirty="0" smtClean="0">
                <a:solidFill>
                  <a:srgbClr val="FFC000"/>
                </a:solidFill>
                <a:effectLst/>
                <a:latin typeface="Arial" charset="0"/>
                <a:cs typeface="Times New Roman" pitchFamily="18" charset="0"/>
              </a:rPr>
              <a:t>’</a:t>
            </a:r>
            <a:r>
              <a:rPr lang="uk-UA" b="1" dirty="0" err="1" smtClean="0">
                <a:solidFill>
                  <a:srgbClr val="FFC000"/>
                </a:solidFill>
                <a:effectLst/>
                <a:latin typeface="Arial" charset="0"/>
                <a:cs typeface="Times New Roman" pitchFamily="18" charset="0"/>
              </a:rPr>
              <a:t>язували</a:t>
            </a:r>
            <a:r>
              <a:rPr lang="uk-UA" b="1" dirty="0" smtClean="0">
                <a:solidFill>
                  <a:srgbClr val="FFC000"/>
                </a:solidFill>
                <a:effectLst/>
                <a:latin typeface="Arial" charset="0"/>
                <a:cs typeface="Times New Roman" pitchFamily="18" charset="0"/>
              </a:rPr>
              <a:t> цю людину з іншими людьми?</a:t>
            </a:r>
            <a:endParaRPr lang="ru-RU" b="1" dirty="0" smtClean="0">
              <a:solidFill>
                <a:srgbClr val="FFC000"/>
              </a:solidFill>
              <a:effectLst/>
              <a:latin typeface="Arial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uk-UA" b="1" dirty="0" smtClean="0">
                <a:solidFill>
                  <a:srgbClr val="FFC000"/>
                </a:solidFill>
                <a:effectLst/>
                <a:latin typeface="Arial" charset="0"/>
                <a:cs typeface="Times New Roman" pitchFamily="18" charset="0"/>
              </a:rPr>
              <a:t>Які книги ви могли б розмістити під цим портретом? Що він любив читати?</a:t>
            </a:r>
          </a:p>
          <a:p>
            <a:pPr marL="0" indent="0">
              <a:spcBef>
                <a:spcPct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rgbClr val="FFC000"/>
                </a:solidFill>
                <a:effectLst/>
                <a:latin typeface="Arial" charset="0"/>
                <a:cs typeface="Times New Roman" pitchFamily="18" charset="0"/>
              </a:rPr>
              <a:t>Які мав улюблені речі?  </a:t>
            </a:r>
            <a:endParaRPr lang="ru-RU" b="1" dirty="0" smtClean="0">
              <a:solidFill>
                <a:srgbClr val="FFC000"/>
              </a:solidFill>
              <a:effectLst/>
              <a:latin typeface="Arial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uk-UA" b="1" dirty="0" smtClean="0">
                <a:solidFill>
                  <a:srgbClr val="FFC000"/>
                </a:solidFill>
                <a:effectLst/>
                <a:latin typeface="Arial" charset="0"/>
                <a:cs typeface="Times New Roman" pitchFamily="18" charset="0"/>
              </a:rPr>
              <a:t>Про які предмети ви могли б самостійно згадати?...</a:t>
            </a:r>
            <a:endParaRPr lang="ru-RU" b="1" dirty="0" smtClean="0">
              <a:solidFill>
                <a:srgbClr val="FFC000"/>
              </a:solidFill>
              <a:effectLst/>
              <a:latin typeface="Arial" charset="0"/>
            </a:endParaRPr>
          </a:p>
          <a:p>
            <a:pPr marL="0" indent="0" eaLnBrk="1" hangingPunct="1">
              <a:defRPr/>
            </a:pPr>
            <a:endParaRPr lang="ru-RU" dirty="0" smtClean="0">
              <a:solidFill>
                <a:srgbClr val="FFC000"/>
              </a:solidFill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214555"/>
            <a:ext cx="2776522" cy="2082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3447" y="3975231"/>
            <a:ext cx="1932435" cy="2229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Рождественская история (A Christmas Carol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"/>
            <a:ext cx="9144000" cy="636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76313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/>
              <a:t>Ніч напередодні Різдва…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5481638"/>
            <a:ext cx="8229600" cy="137636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600" dirty="0" err="1" smtClean="0">
                <a:solidFill>
                  <a:srgbClr val="FF0000"/>
                </a:solidFill>
              </a:rPr>
              <a:t>Різдво</a:t>
            </a:r>
            <a:r>
              <a:rPr lang="ru-RU" sz="1600" dirty="0" smtClean="0">
                <a:solidFill>
                  <a:srgbClr val="FF0000"/>
                </a:solidFill>
              </a:rPr>
              <a:t> — </a:t>
            </a:r>
            <a:r>
              <a:rPr lang="ru-RU" sz="1600" dirty="0" err="1" smtClean="0">
                <a:solidFill>
                  <a:srgbClr val="FF0000"/>
                </a:solidFill>
              </a:rPr>
              <a:t>особливе</a:t>
            </a:r>
            <a:r>
              <a:rPr lang="ru-RU" sz="1600" dirty="0" smtClean="0">
                <a:solidFill>
                  <a:srgbClr val="FF0000"/>
                </a:solidFill>
              </a:rPr>
              <a:t> свято. Ми </a:t>
            </a:r>
            <a:r>
              <a:rPr lang="ru-RU" sz="1600" dirty="0" err="1" smtClean="0">
                <a:solidFill>
                  <a:srgbClr val="FF0000"/>
                </a:solidFill>
              </a:rPr>
              <a:t>чекаємо</a:t>
            </a:r>
            <a:r>
              <a:rPr lang="ru-RU" sz="1600" dirty="0" smtClean="0">
                <a:solidFill>
                  <a:srgbClr val="FF0000"/>
                </a:solidFill>
              </a:rPr>
              <a:t> на </a:t>
            </a:r>
            <a:r>
              <a:rPr lang="ru-RU" sz="1600" dirty="0" err="1" smtClean="0">
                <a:solidFill>
                  <a:srgbClr val="FF0000"/>
                </a:solidFill>
              </a:rPr>
              <a:t>нього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щороку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з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надією</a:t>
            </a:r>
            <a:r>
              <a:rPr lang="ru-RU" sz="1600" dirty="0" smtClean="0">
                <a:solidFill>
                  <a:srgbClr val="FF0000"/>
                </a:solidFill>
              </a:rPr>
              <a:t> на </a:t>
            </a:r>
            <a:r>
              <a:rPr lang="ru-RU" sz="1600" dirty="0" err="1" smtClean="0">
                <a:solidFill>
                  <a:srgbClr val="FF0000"/>
                </a:solidFill>
              </a:rPr>
              <a:t>радість</a:t>
            </a:r>
            <a:r>
              <a:rPr lang="ru-RU" sz="1600" dirty="0" smtClean="0">
                <a:solidFill>
                  <a:srgbClr val="FF0000"/>
                </a:solidFill>
              </a:rPr>
              <a:t>. </a:t>
            </a:r>
            <a:r>
              <a:rPr lang="ru-RU" sz="1600" dirty="0" err="1" smtClean="0">
                <a:solidFill>
                  <a:srgbClr val="FF0000"/>
                </a:solidFill>
              </a:rPr>
              <a:t>Цієї</a:t>
            </a:r>
            <a:r>
              <a:rPr lang="ru-RU" sz="1600" dirty="0" smtClean="0">
                <a:solidFill>
                  <a:srgbClr val="FF0000"/>
                </a:solidFill>
              </a:rPr>
              <a:t> пори на </a:t>
            </a:r>
            <a:r>
              <a:rPr lang="ru-RU" sz="1600" dirty="0" err="1" smtClean="0">
                <a:solidFill>
                  <a:srgbClr val="FF0000"/>
                </a:solidFill>
              </a:rPr>
              <a:t>вулиці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горять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святкові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вогні</a:t>
            </a:r>
            <a:r>
              <a:rPr lang="ru-RU" sz="1600" dirty="0" smtClean="0">
                <a:solidFill>
                  <a:srgbClr val="FF0000"/>
                </a:solidFill>
              </a:rPr>
              <a:t>, у </a:t>
            </a:r>
            <a:r>
              <a:rPr lang="ru-RU" sz="1600" dirty="0" err="1" smtClean="0">
                <a:solidFill>
                  <a:srgbClr val="FF0000"/>
                </a:solidFill>
              </a:rPr>
              <a:t>крамницях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продаються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блискучі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іграшки</a:t>
            </a:r>
            <a:r>
              <a:rPr lang="ru-RU" sz="1600" dirty="0" smtClean="0">
                <a:solidFill>
                  <a:srgbClr val="FF0000"/>
                </a:solidFill>
              </a:rPr>
              <a:t>, а в наших </a:t>
            </a:r>
            <a:r>
              <a:rPr lang="ru-RU" sz="1600" dirty="0" err="1" smtClean="0">
                <a:solidFill>
                  <a:srgbClr val="FF0000"/>
                </a:solidFill>
              </a:rPr>
              <a:t>домівках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готується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святкова</a:t>
            </a:r>
            <a:r>
              <a:rPr lang="ru-RU" sz="1600" dirty="0" smtClean="0">
                <a:solidFill>
                  <a:srgbClr val="FF0000"/>
                </a:solidFill>
              </a:rPr>
              <a:t> вечеря. І коли над землею сходить </a:t>
            </a:r>
            <a:r>
              <a:rPr lang="ru-RU" sz="1600" dirty="0" err="1" smtClean="0">
                <a:solidFill>
                  <a:srgbClr val="FF0000"/>
                </a:solidFill>
              </a:rPr>
              <a:t>різдвяна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зірка</a:t>
            </a:r>
            <a:r>
              <a:rPr lang="ru-RU" sz="1600" dirty="0" smtClean="0">
                <a:solidFill>
                  <a:srgbClr val="FF0000"/>
                </a:solidFill>
              </a:rPr>
              <a:t>, а на </a:t>
            </a:r>
            <a:r>
              <a:rPr lang="ru-RU" sz="1600" dirty="0" err="1" smtClean="0">
                <a:solidFill>
                  <a:srgbClr val="FF0000"/>
                </a:solidFill>
              </a:rPr>
              <a:t>ялинці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запалюються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запашні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свічки</a:t>
            </a:r>
            <a:r>
              <a:rPr lang="ru-RU" sz="1600" dirty="0" smtClean="0">
                <a:solidFill>
                  <a:srgbClr val="FF0000"/>
                </a:solidFill>
              </a:rPr>
              <a:t>, </a:t>
            </a:r>
            <a:r>
              <a:rPr lang="uk-UA" sz="1600" dirty="0" smtClean="0">
                <a:solidFill>
                  <a:srgbClr val="FF0000"/>
                </a:solidFill>
              </a:rPr>
              <a:t>  всім – і дорослим, і дітям - </a:t>
            </a:r>
            <a:r>
              <a:rPr lang="ru-RU" sz="1600" dirty="0" err="1" smtClean="0">
                <a:solidFill>
                  <a:srgbClr val="FF0000"/>
                </a:solidFill>
              </a:rPr>
              <a:t>здається</a:t>
            </a:r>
            <a:r>
              <a:rPr lang="ru-RU" sz="1600" dirty="0" smtClean="0">
                <a:solidFill>
                  <a:srgbClr val="FF0000"/>
                </a:solidFill>
              </a:rPr>
              <a:t>, </a:t>
            </a:r>
            <a:r>
              <a:rPr lang="ru-RU" sz="1600" dirty="0" err="1" smtClean="0">
                <a:solidFill>
                  <a:srgbClr val="FF0000"/>
                </a:solidFill>
              </a:rPr>
              <a:t>що</a:t>
            </a:r>
            <a:r>
              <a:rPr lang="ru-RU" sz="1600" dirty="0" smtClean="0">
                <a:solidFill>
                  <a:srgbClr val="FF0000"/>
                </a:solidFill>
              </a:rPr>
              <a:t> зараз </a:t>
            </a:r>
            <a:r>
              <a:rPr lang="ru-RU" sz="1600" dirty="0" err="1" smtClean="0">
                <a:solidFill>
                  <a:srgbClr val="FF0000"/>
                </a:solidFill>
              </a:rPr>
              <a:t>трапиться</a:t>
            </a:r>
            <a:r>
              <a:rPr lang="ru-RU" sz="1600" dirty="0" smtClean="0">
                <a:solidFill>
                  <a:srgbClr val="FF0000"/>
                </a:solidFill>
              </a:rPr>
              <a:t> диво…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3071813"/>
            <a:ext cx="82296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dirty="0" smtClean="0"/>
              <a:t>Як жителі міста зустрічають Різдво?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uk-UA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dirty="0" smtClean="0"/>
              <a:t>Як </a:t>
            </a:r>
            <a:r>
              <a:rPr lang="uk-UA" dirty="0" err="1" smtClean="0"/>
              <a:t>Скрудж</a:t>
            </a:r>
            <a:r>
              <a:rPr lang="uk-UA" dirty="0" smtClean="0"/>
              <a:t> ставиться до цього свята?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228108" cy="22859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10-конечная звезда 4"/>
          <p:cNvSpPr/>
          <p:nvPr/>
        </p:nvSpPr>
        <p:spPr>
          <a:xfrm>
            <a:off x="1643063" y="2143125"/>
            <a:ext cx="1714500" cy="1000125"/>
          </a:xfrm>
          <a:prstGeom prst="star10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рудокопи</a:t>
            </a:r>
            <a:endParaRPr lang="ru-RU" dirty="0"/>
          </a:p>
        </p:txBody>
      </p:sp>
      <p:sp>
        <p:nvSpPr>
          <p:cNvPr id="6" name="Содержимое 5"/>
          <p:cNvSpPr txBox="1">
            <a:spLocks/>
          </p:cNvSpPr>
          <p:nvPr/>
        </p:nvSpPr>
        <p:spPr bwMode="auto">
          <a:xfrm>
            <a:off x="4500563" y="1857375"/>
            <a:ext cx="1785937" cy="1052513"/>
          </a:xfrm>
          <a:prstGeom prst="star10">
            <a:avLst/>
          </a:prstGeom>
          <a:solidFill>
            <a:srgbClr val="92D050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uk-UA" sz="16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збирачі коштів для бідних</a:t>
            </a:r>
            <a:endParaRPr lang="ru-RU" sz="16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10-конечная звезда 6"/>
          <p:cNvSpPr/>
          <p:nvPr/>
        </p:nvSpPr>
        <p:spPr>
          <a:xfrm>
            <a:off x="5500688" y="285750"/>
            <a:ext cx="1857375" cy="100012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охоронці маяка</a:t>
            </a:r>
            <a:endParaRPr lang="ru-RU" dirty="0"/>
          </a:p>
        </p:txBody>
      </p:sp>
      <p:sp>
        <p:nvSpPr>
          <p:cNvPr id="8" name="10-конечная звезда 7"/>
          <p:cNvSpPr/>
          <p:nvPr/>
        </p:nvSpPr>
        <p:spPr>
          <a:xfrm>
            <a:off x="7429500" y="3357563"/>
            <a:ext cx="1357313" cy="1000125"/>
          </a:xfrm>
          <a:prstGeom prst="star10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/>
              <a:t>Скрудж</a:t>
            </a:r>
            <a:endParaRPr lang="ru-RU" dirty="0"/>
          </a:p>
        </p:txBody>
      </p:sp>
      <p:sp>
        <p:nvSpPr>
          <p:cNvPr id="9" name="10-конечная звезда 8"/>
          <p:cNvSpPr/>
          <p:nvPr/>
        </p:nvSpPr>
        <p:spPr>
          <a:xfrm>
            <a:off x="3143250" y="142875"/>
            <a:ext cx="1357313" cy="1000125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моряки</a:t>
            </a:r>
            <a:endParaRPr lang="ru-RU" dirty="0"/>
          </a:p>
        </p:txBody>
      </p:sp>
      <p:sp>
        <p:nvSpPr>
          <p:cNvPr id="10" name="10-конечная звезда 9"/>
          <p:cNvSpPr/>
          <p:nvPr/>
        </p:nvSpPr>
        <p:spPr>
          <a:xfrm>
            <a:off x="6286500" y="1571625"/>
            <a:ext cx="1357313" cy="1000125"/>
          </a:xfrm>
          <a:prstGeom prst="star10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тінь </a:t>
            </a:r>
            <a:r>
              <a:rPr lang="uk-UA" dirty="0" err="1"/>
              <a:t>Марлея</a:t>
            </a:r>
            <a:endParaRPr lang="ru-RU" dirty="0"/>
          </a:p>
        </p:txBody>
      </p:sp>
      <p:sp>
        <p:nvSpPr>
          <p:cNvPr id="11" name="10-конечная звезда 10"/>
          <p:cNvSpPr/>
          <p:nvPr/>
        </p:nvSpPr>
        <p:spPr>
          <a:xfrm>
            <a:off x="6929438" y="571500"/>
            <a:ext cx="1928812" cy="1000125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rgbClr val="FF0000"/>
                </a:solidFill>
              </a:rPr>
              <a:t>Родина племінника </a:t>
            </a:r>
            <a:r>
              <a:rPr lang="uk-UA" sz="1400" b="1" dirty="0" err="1">
                <a:solidFill>
                  <a:srgbClr val="FF0000"/>
                </a:solidFill>
              </a:rPr>
              <a:t>Фреда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2" name="10-конечная звезда 11"/>
          <p:cNvSpPr/>
          <p:nvPr/>
        </p:nvSpPr>
        <p:spPr>
          <a:xfrm>
            <a:off x="2928938" y="1571625"/>
            <a:ext cx="1357312" cy="1000125"/>
          </a:xfrm>
          <a:prstGeom prst="star10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писар та його сім</a:t>
            </a:r>
            <a:r>
              <a:rPr lang="en-US" dirty="0"/>
              <a:t>’</a:t>
            </a:r>
            <a:r>
              <a:rPr lang="uk-UA" dirty="0"/>
              <a:t>я</a:t>
            </a:r>
            <a:endParaRPr lang="ru-RU" dirty="0"/>
          </a:p>
        </p:txBody>
      </p:sp>
      <p:sp>
        <p:nvSpPr>
          <p:cNvPr id="13" name="10-конечная звезда 12"/>
          <p:cNvSpPr/>
          <p:nvPr/>
        </p:nvSpPr>
        <p:spPr>
          <a:xfrm>
            <a:off x="4357688" y="357188"/>
            <a:ext cx="1357312" cy="1000125"/>
          </a:xfrm>
          <a:prstGeom prst="star10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жителі міста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6388" name="Picture 2" descr="Рождественская история (A Christmas Carol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29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2857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Холодний і твердий,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Мов </a:t>
            </a:r>
            <a:r>
              <a:rPr lang="uk-UA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кремень</a:t>
            </a:r>
            <a:r>
              <a:rPr lang="uk-UA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Сам у собі і для себе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3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34">
  <a:themeElements>
    <a:clrScheme name="Текстура 2">
      <a:dk1>
        <a:srgbClr val="003300"/>
      </a:dk1>
      <a:lt1>
        <a:srgbClr val="FFFFFF"/>
      </a:lt1>
      <a:dk2>
        <a:srgbClr val="4D6A2A"/>
      </a:dk2>
      <a:lt2>
        <a:srgbClr val="CCFF99"/>
      </a:lt2>
      <a:accent1>
        <a:srgbClr val="33CC33"/>
      </a:accent1>
      <a:accent2>
        <a:srgbClr val="46562A"/>
      </a:accent2>
      <a:accent3>
        <a:srgbClr val="B2B9AC"/>
      </a:accent3>
      <a:accent4>
        <a:srgbClr val="DADADA"/>
      </a:accent4>
      <a:accent5>
        <a:srgbClr val="ADE2AD"/>
      </a:accent5>
      <a:accent6>
        <a:srgbClr val="3F4D25"/>
      </a:accent6>
      <a:hlink>
        <a:srgbClr val="009999"/>
      </a:hlink>
      <a:folHlink>
        <a:srgbClr val="CC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</Template>
  <TotalTime>582</TotalTime>
  <Words>435</Words>
  <Application>Microsoft Office PowerPoint</Application>
  <PresentationFormat>Экран (4:3)</PresentationFormat>
  <Paragraphs>83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Тема13</vt:lpstr>
      <vt:lpstr>Оформление по умолчанию</vt:lpstr>
      <vt:lpstr>Течение</vt:lpstr>
      <vt:lpstr>Тема34</vt:lpstr>
      <vt:lpstr>Мандрівка у часі і просторі як осмислення життя Скруджа(що в житті людини найцінніше)</vt:lpstr>
      <vt:lpstr>Епіграфи уроку:</vt:lpstr>
      <vt:lpstr>Музей Діккенса  у Лондоні</vt:lpstr>
      <vt:lpstr>Ч.Діккенс.  «Різдвяна пісня в прозі, або різдвяне оповідання з привидами»</vt:lpstr>
      <vt:lpstr>Головний герой – Ебенезер Скрудж</vt:lpstr>
      <vt:lpstr>Мозковий штурм</vt:lpstr>
      <vt:lpstr>Ніч напередодні Різдва… </vt:lpstr>
      <vt:lpstr>Слайд 8</vt:lpstr>
      <vt:lpstr>Слайд 9</vt:lpstr>
      <vt:lpstr>Слайд 10</vt:lpstr>
      <vt:lpstr>Слайд 11</vt:lpstr>
      <vt:lpstr>Слайд 12</vt:lpstr>
      <vt:lpstr>Який епізод зображено на даній ілюстрації?</vt:lpstr>
      <vt:lpstr>Про що думав Скрудж, згадуючи про своє покинуте кохання?</vt:lpstr>
      <vt:lpstr>Слайд 15</vt:lpstr>
      <vt:lpstr>Слайд 16</vt:lpstr>
      <vt:lpstr>?</vt:lpstr>
      <vt:lpstr>Проблемне питання</vt:lpstr>
      <vt:lpstr>Скринька людських …</vt:lpstr>
      <vt:lpstr>Підводимо підсумки (проблемне питання: що в житті людини найголовніше?)</vt:lpstr>
      <vt:lpstr>ДИВО – СПАСІННЯ – ДАР </vt:lpstr>
      <vt:lpstr>Бажаю вам завжди робити добро.  Згадуйте про нього, творіть його не тільки у свята, а й кожного дня.  І тоді ваші душі будуть прекрасними.  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Мандрівка у часі і просторі як осмислення життя Скруджа</dc:title>
  <dc:creator>Bolgarina_Irina</dc:creator>
  <cp:lastModifiedBy>Admin</cp:lastModifiedBy>
  <cp:revision>27</cp:revision>
  <dcterms:created xsi:type="dcterms:W3CDTF">2010-12-13T17:45:27Z</dcterms:created>
  <dcterms:modified xsi:type="dcterms:W3CDTF">2013-10-16T13:56:02Z</dcterms:modified>
</cp:coreProperties>
</file>