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352" r:id="rId2"/>
    <p:sldId id="355" r:id="rId3"/>
    <p:sldId id="356" r:id="rId4"/>
    <p:sldId id="278" r:id="rId5"/>
    <p:sldId id="353" r:id="rId6"/>
    <p:sldId id="319" r:id="rId7"/>
    <p:sldId id="318" r:id="rId8"/>
    <p:sldId id="357" r:id="rId9"/>
    <p:sldId id="321" r:id="rId10"/>
    <p:sldId id="325" r:id="rId11"/>
    <p:sldId id="350" r:id="rId12"/>
    <p:sldId id="362" r:id="rId13"/>
    <p:sldId id="359" r:id="rId14"/>
    <p:sldId id="326" r:id="rId15"/>
    <p:sldId id="328" r:id="rId16"/>
    <p:sldId id="333" r:id="rId17"/>
    <p:sldId id="329" r:id="rId18"/>
    <p:sldId id="334" r:id="rId19"/>
    <p:sldId id="330" r:id="rId20"/>
    <p:sldId id="332" r:id="rId21"/>
    <p:sldId id="331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58" r:id="rId32"/>
    <p:sldId id="361" r:id="rId33"/>
    <p:sldId id="360" r:id="rId34"/>
    <p:sldId id="344" r:id="rId35"/>
    <p:sldId id="346" r:id="rId36"/>
    <p:sldId id="347" r:id="rId37"/>
    <p:sldId id="348" r:id="rId38"/>
    <p:sldId id="349" r:id="rId39"/>
    <p:sldId id="316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52" autoAdjust="0"/>
    <p:restoredTop sz="94660"/>
  </p:normalViewPr>
  <p:slideViewPr>
    <p:cSldViewPr>
      <p:cViewPr>
        <p:scale>
          <a:sx n="97" d="100"/>
          <a:sy n="97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0C12-482B-42C2-A724-141C5C982D6B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EF14-279E-41E9-ACA4-476F76B4D6C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02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EF14-279E-41E9-ACA4-476F76B4D6CE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E168F5-C713-455B-823C-9FEF3B2F6584}" type="datetimeFigureOut">
              <a:rPr lang="uk-UA" smtClean="0"/>
              <a:pPr/>
              <a:t>12.04.2013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869E48-1A53-4798-A095-751978CCACE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8" y="0"/>
            <a:ext cx="9091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642918"/>
            <a:ext cx="75009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u="sng" dirty="0" smtClean="0">
                <a:solidFill>
                  <a:srgbClr val="0070C0"/>
                </a:solidFill>
              </a:rPr>
              <a:t>Залюблений у жито-життя</a:t>
            </a:r>
            <a:r>
              <a:rPr lang="en-US" sz="4400" b="1" i="1" u="sng" dirty="0" smtClean="0">
                <a:solidFill>
                  <a:srgbClr val="0070C0"/>
                </a:solidFill>
              </a:rPr>
              <a:t> </a:t>
            </a:r>
            <a:r>
              <a:rPr lang="uk-UA" sz="4400" b="1" i="1" u="sng" dirty="0" smtClean="0">
                <a:solidFill>
                  <a:srgbClr val="0070C0"/>
                </a:solidFill>
              </a:rPr>
              <a:t>Григорій Косинка</a:t>
            </a:r>
            <a:endParaRPr lang="uk-UA" sz="4400" b="1" i="1" u="sng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3500462" cy="285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Arial Narrow" pitchFamily="34" charset="0"/>
              </a:rPr>
              <a:t>Літературне об’єднання </a:t>
            </a:r>
            <a:r>
              <a:rPr lang="uk-UA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”Ланка”</a:t>
            </a:r>
            <a:r>
              <a:rPr lang="uk-UA" sz="2800" b="1" i="1" dirty="0" smtClean="0">
                <a:solidFill>
                  <a:srgbClr val="0070C0"/>
                </a:solidFill>
                <a:latin typeface="Arial Narrow" pitchFamily="34" charset="0"/>
              </a:rPr>
              <a:t> (згодом — МАРС — Майстерня революційного слова).</a:t>
            </a: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Arial Narrow" pitchFamily="34" charset="0"/>
              </a:rPr>
              <a:t>Зліва направо: Борис Антоненко-Давидович, Григорій Косинка, Марія Галич, Євген Плужник, Валер’ян Підмогильний, </a:t>
            </a:r>
            <a:r>
              <a:rPr lang="uk-UA" sz="2800" b="1" i="1" dirty="0" err="1" smtClean="0">
                <a:solidFill>
                  <a:srgbClr val="0070C0"/>
                </a:solidFill>
                <a:latin typeface="Arial Narrow" pitchFamily="34" charset="0"/>
              </a:rPr>
              <a:t>Тодось</a:t>
            </a:r>
            <a:r>
              <a:rPr lang="uk-UA" sz="2800" b="1" i="1" dirty="0" smtClean="0">
                <a:solidFill>
                  <a:srgbClr val="0070C0"/>
                </a:solidFill>
                <a:latin typeface="Arial Narrow" pitchFamily="34" charset="0"/>
              </a:rPr>
              <a:t> Осьмачка.    Київ, 1925 рік.</a:t>
            </a:r>
            <a:endParaRPr lang="uk-UA" sz="28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25536"/>
          </a:xfrm>
        </p:spPr>
        <p:txBody>
          <a:bodyPr/>
          <a:lstStyle/>
          <a:p>
            <a:r>
              <a:rPr lang="uk-UA" i="1" dirty="0" smtClean="0">
                <a:solidFill>
                  <a:srgbClr val="0070C0"/>
                </a:solidFill>
              </a:rPr>
              <a:t>З листа до дружини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err="1" smtClean="0">
                <a:solidFill>
                  <a:srgbClr val="0070C0"/>
                </a:solidFill>
              </a:rPr>
              <a:t>“Пробач</a:t>
            </a:r>
            <a:r>
              <a:rPr lang="uk-UA" i="1" dirty="0" smtClean="0">
                <a:solidFill>
                  <a:srgbClr val="0070C0"/>
                </a:solidFill>
              </a:rPr>
              <a:t>, що так багато горя приніс тобі за короткий вік. Прости, дорога дружино, а простивши – прощай. Не тужи, кажу: сльозами горя не залити. Побачення не проси: не треба! Оце, здається, все. Я дужий, здоровий!”	</a:t>
            </a:r>
            <a:r>
              <a:rPr lang="uk-UA" dirty="0" smtClean="0">
                <a:solidFill>
                  <a:srgbClr val="0070C0"/>
                </a:solidFill>
              </a:rPr>
              <a:t>			</a:t>
            </a:r>
            <a:r>
              <a:rPr lang="uk-UA" dirty="0" smtClean="0"/>
              <a:t>																			А 14 грудня суд виніс вирок: розстріляти									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14745" y="1554163"/>
            <a:ext cx="4714908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Григорію Косинці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Ми тебе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шукаєм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по росинці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В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Щербанівці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, серед тополин,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І виходить мати у косинці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Виглядає, чи не прийде син.</a:t>
            </a:r>
          </a:p>
          <a:p>
            <a:pPr algn="r">
              <a:buNone/>
            </a:pPr>
            <a:r>
              <a:rPr lang="ru-RU" sz="2800" i="1" dirty="0" err="1" smtClean="0">
                <a:solidFill>
                  <a:srgbClr val="002060"/>
                </a:solidFill>
                <a:latin typeface="Arial Narrow" pitchFamily="34" charset="0"/>
              </a:rPr>
              <a:t>Андр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і</a:t>
            </a:r>
            <a:r>
              <a:rPr lang="ru-RU" sz="2800" i="1" dirty="0" err="1" smtClean="0">
                <a:solidFill>
                  <a:srgbClr val="002060"/>
                </a:solidFill>
                <a:latin typeface="Arial Narrow" pitchFamily="34" charset="0"/>
              </a:rPr>
              <a:t>й</a:t>
            </a:r>
            <a:r>
              <a:rPr lang="ru-RU" sz="2800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Arial Narrow" pitchFamily="34" charset="0"/>
              </a:rPr>
              <a:t>Малишко</a:t>
            </a:r>
            <a:endParaRPr lang="uk-UA" sz="2800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uk-UA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2991093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143513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0070C0"/>
                </a:solidFill>
                <a:latin typeface="Arial Narrow" pitchFamily="34" charset="0"/>
              </a:rPr>
              <a:t>Бюст Г. М. Косинки на будинку по вул. Володимирській</a:t>
            </a:r>
            <a:endParaRPr lang="uk-UA" sz="24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85728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Бесіда з учнями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•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Чому Г. Косинка був такий популярний у 20-30-х рр. ХХ ст.?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• Чому, на вашу думку, він був репресований одним із перших?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• До яких угрупувань входив Г. Косинка?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• З ким товаришував?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• Чому залишив навчання в інституті?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MS Mincho"/>
                <a:cs typeface="Times New Roman" pitchFamily="18" charset="0"/>
              </a:rPr>
              <a:t> •  У чому звинувачувала Г. Косинку радянська влада?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4500570"/>
            <a:ext cx="2199994" cy="207170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571744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	Косинка  умів декількома фразами, нюансом світлотіней, образом або символом передати найширшу гаму почуттів, думок, ідей. Недарма ж класик української новелістики Василь Стефаник називав Григорія своїм онуком.</a:t>
            </a:r>
            <a:endParaRPr lang="uk-UA" sz="32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просто до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дрібниць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— 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я,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заспаний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ранок,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сивий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степ.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071546"/>
            <a:ext cx="79296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Добре  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пам'ятаю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ранок: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заплаканий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росах,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молодий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трохи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засоромлений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сонцем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смутне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купалося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річці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428868"/>
            <a:ext cx="4714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Сергій\Desktop\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785926"/>
            <a:ext cx="4786346" cy="4572032"/>
          </a:xfrm>
          <a:prstGeom prst="rect">
            <a:avLst/>
          </a:prstGeom>
          <a:noFill/>
        </p:spPr>
      </p:pic>
      <p:pic>
        <p:nvPicPr>
          <p:cNvPr id="1029" name="Picture 5" descr="C:\Users\Сергій\Desktop\Ua Picture1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785926"/>
            <a:ext cx="3857625" cy="45720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відганяю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сонце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лізе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цілуватися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14422"/>
            <a:ext cx="2095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Бджола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крильцями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видає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звук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дізік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дізік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",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мене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починає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сердити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нагадує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дійсність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справді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дізік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", дезертир.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Отже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коли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сонце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починає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шукати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дезертирів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 в село 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піду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заховаюся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свого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вірного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товариша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— в житах.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Наливаються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жита.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643998" cy="35544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8" y="0"/>
            <a:ext cx="9091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00364" y="1214422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Григорій косинка. Творча біографія прозаїка. Новела «В житах» — пошуки порушеної гармонії, зупинена мить щастя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2714644" cy="3873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2714644" cy="3873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                                                                                       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Чорногуз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поважно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пройшов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до болота 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спіймав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дурну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жабу.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2285992"/>
            <a:ext cx="35719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3058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22107" y="3036107"/>
            <a:ext cx="6858000" cy="7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підкочую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холоші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сміюся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…, то в село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піду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заховаюся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вірного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товариша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— в житах.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285860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8007">
            <a:off x="334246" y="4077684"/>
            <a:ext cx="2616778" cy="25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Треба б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поснідати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селі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підстрелити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Нічого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хіба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ж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служби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Божої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щось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їсти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4296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Раптом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степовому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шляху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піднялася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курява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хтось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їде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кавалерія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стріляти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скільки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зможу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потім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себе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вбити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357298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86058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007">
            <a:off x="7327325" y="5027561"/>
            <a:ext cx="1297720" cy="144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007">
            <a:off x="3755424" y="1812852"/>
            <a:ext cx="1297720" cy="144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Але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їде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гнилищанський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багач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Дзюба,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523876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городі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вбили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комуніста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Матвія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Киянчука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Чванькувато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веде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розмову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 те,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комісарами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хотять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бути".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вистрілити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пам'ятаю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наказ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отамана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Гострого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"Не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вилазь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стріляй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429000"/>
            <a:ext cx="49316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3881">
            <a:off x="258776" y="3611579"/>
            <a:ext cx="3470924" cy="23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Аж  ось  на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дорозі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майорить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вітром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червона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хустка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ближче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ближче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00826" y="3071810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142873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Червона хустка Уляни і він сам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-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єдине мірило буття на землі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fl00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6"/>
            <a:ext cx="3929090" cy="50720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Піду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хоч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пиріжка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дасть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Невже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вона,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дівчина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Уляна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Змінилася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Тепер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вона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жінка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Дзюби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Говорить,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я,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Корній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все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такий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же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славний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гладить рукою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чуб,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уже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другий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розчісують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дощі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сніги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дике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вовче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дезертирське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857364"/>
            <a:ext cx="764386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                                                                                                                     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сп'янів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моя доля.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Запитую в 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двадцятий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раз,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досі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 мене  любить.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405325" cy="29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B0510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85992"/>
            <a:ext cx="4143404" cy="4286280"/>
          </a:xfrm>
          <a:prstGeom prst="rect">
            <a:avLst/>
          </a:prstGeom>
        </p:spPr>
      </p:pic>
      <p:pic>
        <p:nvPicPr>
          <p:cNvPr id="15" name="Рисунок 14" descr="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3714752"/>
            <a:ext cx="3571900" cy="28575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                                                                                                                                         </a:t>
            </a:r>
            <a:br>
              <a:rPr lang="ru-RU" sz="3600" dirty="0" smtClean="0"/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Мені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хочеться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плакати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співати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хочеться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42873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Arial Narrow" pitchFamily="34" charset="0"/>
              </a:rPr>
              <a:t>Мета уроку: </a:t>
            </a:r>
          </a:p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ознайомити учнів із життєвим і творчим шляхом Григорія Косинки, зокрема трагічною його долею;</a:t>
            </a:r>
          </a:p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сприяти розумінню позаідеологічності творів митця, психологізму художньої деталі; </a:t>
            </a:r>
          </a:p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розвивати вміння переказувати сюжет твору, визначати основні мотиви; формувати власне ставлення до таких особистостей, як Г. Косинка; </a:t>
            </a:r>
          </a:p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виховувати розуміння великої 	сили почуття любові до життя </a:t>
            </a:r>
            <a:endParaRPr lang="uk-UA" sz="2800" b="1" i="1" dirty="0" smtClean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3786190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7030A0"/>
                </a:solidFill>
              </a:rPr>
              <a:t>Нове́ла</a:t>
            </a:r>
            <a:r>
              <a:rPr lang="vi-VN" sz="2400" i="1" dirty="0" smtClean="0">
                <a:solidFill>
                  <a:srgbClr val="7030A0"/>
                </a:solidFill>
              </a:rPr>
              <a:t> (італ. </a:t>
            </a:r>
            <a:r>
              <a:rPr lang="en-US" sz="2400" i="1" dirty="0" smtClean="0">
                <a:solidFill>
                  <a:srgbClr val="7030A0"/>
                </a:solidFill>
                <a:latin typeface="Arial Narrow" pitchFamily="34" charset="0"/>
              </a:rPr>
              <a:t>novella, </a:t>
            </a:r>
            <a:r>
              <a:rPr lang="vi-VN" sz="2400" i="1" dirty="0" smtClean="0">
                <a:solidFill>
                  <a:srgbClr val="7030A0"/>
                </a:solidFill>
              </a:rPr>
              <a:t>від лат. </a:t>
            </a:r>
            <a:r>
              <a:rPr lang="en-US" sz="2400" i="1" dirty="0" err="1" smtClean="0">
                <a:solidFill>
                  <a:srgbClr val="7030A0"/>
                </a:solidFill>
                <a:latin typeface="Arial Narrow" pitchFamily="34" charset="0"/>
              </a:rPr>
              <a:t>novellus</a:t>
            </a:r>
            <a:r>
              <a:rPr lang="en-US" sz="2400" i="1" dirty="0" smtClean="0">
                <a:solidFill>
                  <a:srgbClr val="7030A0"/>
                </a:solidFill>
                <a:latin typeface="Arial Narrow" pitchFamily="34" charset="0"/>
              </a:rPr>
              <a:t> — </a:t>
            </a:r>
            <a:r>
              <a:rPr lang="vi-VN" sz="2400" i="1" dirty="0" smtClean="0">
                <a:solidFill>
                  <a:srgbClr val="7030A0"/>
                </a:solidFill>
              </a:rPr>
              <a:t>новітній) — невеликий за обсягом прозовий епічний твір про незвичайну життєву подію з несподіваним фіналом, сконденсованою та яскраво вимальованою дією.</a:t>
            </a:r>
            <a:endParaRPr lang="ru-RU" sz="24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4214818"/>
            <a:ext cx="2472474" cy="23282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Arial Narrow" pitchFamily="34" charset="0"/>
              </a:rPr>
              <a:t>Жанр твору:</a:t>
            </a:r>
            <a:endParaRPr lang="ru-RU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4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Arial Narrow" pitchFamily="34" charset="0"/>
              </a:rPr>
              <a:t>Ідея новели 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– з'ясування сенсу людського  існування, адже інколи все своє життя людина чекає на одну мить щастя,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а це наштовхує на думку, що життя кожної миті ставить нас перед вибором, як і героя твору.</a:t>
            </a:r>
            <a:endParaRPr lang="ru-RU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97838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  <a:ea typeface="MS Mincho"/>
                <a:cs typeface="Times New Roman" pitchFamily="18" charset="0"/>
              </a:rPr>
              <a:t> • Які стильові тенденції переважають в індивідуальному стилі письменника?</a:t>
            </a:r>
            <a:endParaRPr lang="ru-RU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  <a:ea typeface="MS Mincho"/>
                <a:cs typeface="Times New Roman" pitchFamily="18" charset="0"/>
              </a:rPr>
              <a:t> • Якими художніми засобами користується автор для донесення до читача основної ідеї твору? • Чому Г.Косинка так любив свою новелу «В житах»? </a:t>
            </a:r>
            <a:endParaRPr lang="ru-RU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  <a:ea typeface="MS Mincho"/>
                <a:cs typeface="Times New Roman" pitchFamily="18" charset="0"/>
              </a:rPr>
              <a:t>• Який настрій переважає в цій новелі? Що в неї найголовніше: враження від подій чи самі події?</a:t>
            </a:r>
            <a:endParaRPr lang="ru-RU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  <a:ea typeface="MS Mincho"/>
                <a:cs typeface="Times New Roman" pitchFamily="18" charset="0"/>
              </a:rPr>
              <a:t>• Знайдіть описи природи? Яка їхня роль у новелі? 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000108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Бесіда за прочитаним</a:t>
            </a:r>
            <a:r>
              <a:rPr lang="uk-UA" sz="2400" b="1" dirty="0" smtClean="0">
                <a:solidFill>
                  <a:srgbClr val="0070C0"/>
                </a:solidFill>
              </a:rPr>
              <a:t>: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2866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Arial Narrow" pitchFamily="34" charset="0"/>
              </a:rPr>
              <a:t>Евристична бесіда</a:t>
            </a:r>
          </a:p>
          <a:p>
            <a:endParaRPr lang="uk-UA" sz="24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Хто такий дезертир?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Які причини можуть бути дезертирства?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Якою людиною може бути дезертир?</a:t>
            </a:r>
          </a:p>
          <a:p>
            <a:endParaRPr lang="uk-UA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	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Уявіть собі , що ваш товариш, призваний до лав армії, раптом стає дезертиром. Змоделюйте ситуацію зустрічі з ним.</a:t>
            </a:r>
            <a:endParaRPr lang="uk-UA" sz="28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3714752"/>
            <a:ext cx="3034460" cy="28575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571480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 Narrow" pitchFamily="34" charset="0"/>
              </a:rPr>
              <a:t>Словник</a:t>
            </a:r>
          </a:p>
          <a:p>
            <a:endParaRPr lang="ru-RU" sz="32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дезертир; ч. (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фр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., від лат., втікач, зрадник) 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1. Зрадник, утікач; той, хто залишає військо без дозволу. 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2.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перен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. Особа, яка уникає певної роботи, ухиляється від обов'язків і т. ін.</a:t>
            </a:r>
            <a:endParaRPr lang="uk-UA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71723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42" y="3786190"/>
            <a:ext cx="2958613" cy="278608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1500174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 Narrow" pitchFamily="34" charset="0"/>
              </a:rPr>
              <a:t>Дослідження ситуації</a:t>
            </a:r>
          </a:p>
          <a:p>
            <a:endParaRPr lang="uk-UA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Як умовна ситуація показує нам героя?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Чи викликає він у нас відчуження?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Як допомагає природа показати його стан?</a:t>
            </a:r>
          </a:p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 Які зорові образи постають перед нами?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3643314"/>
            <a:ext cx="3034460" cy="28575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4286256"/>
            <a:ext cx="736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i="1" dirty="0" smtClean="0">
                <a:solidFill>
                  <a:srgbClr val="7030A0"/>
                </a:solidFill>
              </a:rPr>
              <a:t>Які слухові образи з</a:t>
            </a:r>
            <a:r>
              <a:rPr lang="en-US" sz="2800" i="1" dirty="0" smtClean="0">
                <a:solidFill>
                  <a:srgbClr val="7030A0"/>
                </a:solidFill>
              </a:rPr>
              <a:t>’</a:t>
            </a:r>
            <a:r>
              <a:rPr lang="uk-UA" sz="2800" i="1" dirty="0" smtClean="0">
                <a:solidFill>
                  <a:srgbClr val="7030A0"/>
                </a:solidFill>
              </a:rPr>
              <a:t>являються в новелі?</a:t>
            </a:r>
            <a:endParaRPr lang="uk-UA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uk-UA" sz="2800" b="1" u="sng" dirty="0" smtClean="0">
                <a:solidFill>
                  <a:schemeClr val="accent6">
                    <a:lumMod val="75000"/>
                  </a:schemeClr>
                </a:solidFill>
              </a:rPr>
              <a:t>КОМЕНТАР</a:t>
            </a:r>
            <a:r>
              <a:rPr sz="2800" b="1" u="sng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429652" cy="57150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		Новела  Г.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Косинки "В житах" —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зупинена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пошуки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героєм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порушеної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гармонії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Герой-оповідач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любить природу, тонко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розуміє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Любить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жінку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любить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життя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виявах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змушений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переховуватися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од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усіх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вовком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бродити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степу.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дезертир,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котрому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зрозуміла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чужа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ворожа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війна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котрої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прагне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втекти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котру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забути.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Інколи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доводиться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грабувати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селян,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життя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таке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безвихідне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Зустріч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дівчиною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яка стала чужою дружиною,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але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забула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розпалює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юнакові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жагу</a:t>
            </a:r>
            <a:r>
              <a:rPr lang="ru-RU" b="1" dirty="0">
                <a:solidFill>
                  <a:srgbClr val="00B050"/>
                </a:solidFill>
              </a:rPr>
              <a:t> до </a:t>
            </a:r>
            <a:r>
              <a:rPr lang="ru-RU" b="1" dirty="0" err="1">
                <a:solidFill>
                  <a:srgbClr val="00B050"/>
                </a:solidFill>
              </a:rPr>
              <a:t>життя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бажання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вистояти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вижити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00718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9001156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Почуття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любовi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Уляни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врештi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перемагає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страх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8715404" cy="52864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за, хай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огидно-плазунське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життя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Корнiй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забуває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небезпеку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загрожує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пiднiмається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землi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назустрiч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любовi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навперейми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справжньому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життю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хоч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довгим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Корнiя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Уляни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все ж 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героєвому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серцi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назавжди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залишився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дух </a:t>
            </a:r>
            <a:r>
              <a:rPr lang="ru-RU" sz="2800" b="1" i="1" dirty="0" smtClean="0">
                <a:solidFill>
                  <a:srgbClr val="00B050"/>
                </a:solidFill>
              </a:rPr>
              <a:t>жита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непереможне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прагнення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жити</a:t>
            </a:r>
            <a:r>
              <a:rPr lang="ru-RU" sz="2800" b="1" i="1" dirty="0" smtClean="0">
                <a:solidFill>
                  <a:srgbClr val="00B050"/>
                </a:solidFill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ru-RU" sz="2800" b="1" dirty="0" smtClean="0">
                <a:solidFill>
                  <a:srgbClr val="00B050"/>
                </a:solidFill>
              </a:rPr>
              <a:t>Жито, </a:t>
            </a:r>
            <a:r>
              <a:rPr lang="ru-RU" sz="2800" b="1" dirty="0" err="1" smtClean="0">
                <a:solidFill>
                  <a:srgbClr val="00B050"/>
                </a:solidFill>
              </a:rPr>
              <a:t>жити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любити</a:t>
            </a:r>
            <a:r>
              <a:rPr lang="ru-RU" sz="2800" b="1" dirty="0" smtClean="0">
                <a:solidFill>
                  <a:srgbClr val="00B050"/>
                </a:solidFill>
              </a:rPr>
              <a:t>...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весь Косинка,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поезiя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Читаючи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твори, часто просто-напросто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забуваєш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проза, а не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поезiя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15000" y="3036091"/>
            <a:ext cx="6858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Такi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цi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новели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насиченi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образами,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мелодiєю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почуттям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Такими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бiльшiсть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митцiв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20-30-х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рокiв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недарма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ж той час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тих людей назвали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"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Розстрiляним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вiдродженням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".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Серед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них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майстер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новели,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закоханий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у  </a:t>
            </a:r>
            <a:r>
              <a:rPr lang="ru-RU" sz="2800" b="1" dirty="0" err="1" smtClean="0">
                <a:solidFill>
                  <a:srgbClr val="00B050"/>
                </a:solidFill>
              </a:rPr>
              <a:t>жито-життя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Григорiй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Косинка.</a:t>
            </a:r>
          </a:p>
          <a:p>
            <a:endParaRPr lang="ru-RU" dirty="0"/>
          </a:p>
        </p:txBody>
      </p:sp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3786190"/>
            <a:ext cx="3000396" cy="278608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00718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                                               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Адже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світ</a:t>
            </a:r>
            <a:r>
              <a:rPr lang="ru-RU" sz="3600" b="1" dirty="0" smtClean="0">
                <a:solidFill>
                  <a:srgbClr val="FF0000"/>
                </a:solidFill>
              </a:rPr>
              <a:t> — </a:t>
            </a:r>
            <a:r>
              <a:rPr lang="ru-RU" sz="3600" b="1" dirty="0" err="1" smtClean="0">
                <a:solidFill>
                  <a:srgbClr val="FF0000"/>
                </a:solidFill>
              </a:rPr>
              <a:t>такий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прекрасний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Домашнє  завдання :</a:t>
            </a:r>
          </a:p>
          <a:p>
            <a:pPr marL="342900" indent="-342900">
              <a:buAutoNum type="arabicPeriod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Вивчити біографію Г. Косинки; прочитати й проаналізувати новели «Змовини», «На золотих богів», «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Фавст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». </a:t>
            </a:r>
          </a:p>
          <a:p>
            <a:pPr marL="342900" indent="-342900">
              <a:buAutoNum type="arabicPeriod"/>
            </a:pPr>
            <a:endParaRPr lang="uk-UA" sz="28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Написати твір «Наскрізний пафос життєствердження в новелі Григорія Косинки «В житах» або «Мої роздуми про новелістику Г.Косинки». </a:t>
            </a:r>
            <a:endParaRPr lang="ru-RU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3571876"/>
            <a:ext cx="3034460" cy="28575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0070C0"/>
                </a:solidFill>
                <a:latin typeface="Arial Narrow" pitchFamily="34" charset="0"/>
              </a:rPr>
              <a:t>Цілий ряд його творів — це гімн життю, що проростає на обпаленому війною полі наперекір нищівній силі тваринного в людині, це утвердження думки, що навіть, здавалося б, вкрай понівечена людська душа може і повинна повернутися у свій нормальний стан. А цей стан характеризується наповненістю серця людини радістю, людяністю, любов’ю й закоханістю в життя.</a:t>
            </a:r>
            <a:endParaRPr lang="uk-UA" sz="28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642918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14678" y="1000108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Не приймав ти підлості нітрохи,	 прогримів, немов весняний грім,                        і стоїть замучена епоха                                    над безсмертним іменем твоїм</a:t>
            </a:r>
            <a:r>
              <a:rPr lang="uk-UA" b="1" i="1" dirty="0" smtClean="0">
                <a:solidFill>
                  <a:srgbClr val="FFFF00"/>
                </a:solidFill>
              </a:rPr>
              <a:t>.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242886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Андрій Малишко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72156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0070C0"/>
                </a:solidFill>
                <a:latin typeface="Arial Narrow" pitchFamily="34" charset="0"/>
              </a:rPr>
              <a:t>Григорій Михайлович Стрілець (таким було справжнє прізвище письменника) народився у бідній селянській родині 29 листопада 1899 р. в селі </a:t>
            </a:r>
            <a:r>
              <a:rPr lang="uk-UA" sz="2800" i="1" dirty="0" err="1" smtClean="0">
                <a:solidFill>
                  <a:srgbClr val="0070C0"/>
                </a:solidFill>
                <a:latin typeface="Arial Narrow" pitchFamily="34" charset="0"/>
              </a:rPr>
              <a:t>Щербанівці</a:t>
            </a:r>
            <a:r>
              <a:rPr lang="uk-UA" sz="2800" i="1" dirty="0" smtClean="0">
                <a:solidFill>
                  <a:srgbClr val="0070C0"/>
                </a:solidFill>
                <a:latin typeface="Arial Narrow" pitchFamily="34" charset="0"/>
              </a:rPr>
              <a:t>, тепер Обухівського району Київської області. Сім'я не вилазила із злиднів. Батько щоліта мандрував на заробітки, а восени наймався до цукроварні. І все мріяв про кращі часи, «про землі вільні», як напише згодом Г. Косинка.</a:t>
            </a:r>
            <a:endParaRPr lang="uk-UA" sz="28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3576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Фото і зворотній бік документа,  що засвідчує особу  Григорія Косинки (Стрільця). 1919 р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785794"/>
            <a:ext cx="4786346" cy="3350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Г. Косинка  “В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житах”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3929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2418">
            <a:off x="156850" y="1092248"/>
            <a:ext cx="1721418" cy="27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000240"/>
            <a:ext cx="11668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86190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7166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357298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1103">
            <a:off x="174073" y="4389064"/>
            <a:ext cx="1617857" cy="23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2714644" cy="350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000496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 Narrow" pitchFamily="34" charset="0"/>
              </a:rPr>
              <a:t>Зі спогадів Тамари Михайлівни Мороз-Стрілець про чоловіка: </a:t>
            </a:r>
            <a:r>
              <a:rPr lang="uk-UA" sz="2400" b="1" i="1" dirty="0" smtClean="0">
                <a:solidFill>
                  <a:srgbClr val="0070C0"/>
                </a:solidFill>
                <a:latin typeface="Arial Narrow" pitchFamily="34" charset="0"/>
              </a:rPr>
              <a:t>«дуже любив квіти..., а серед них... червоні косинці». Квітка ця по-науковому названа «плакун </a:t>
            </a:r>
            <a:r>
              <a:rPr lang="uk-UA" sz="2400" b="1" i="1" dirty="0" err="1" smtClean="0">
                <a:solidFill>
                  <a:srgbClr val="0070C0"/>
                </a:solidFill>
                <a:latin typeface="Arial Narrow" pitchFamily="34" charset="0"/>
              </a:rPr>
              <a:t>верболистий</a:t>
            </a:r>
            <a:r>
              <a:rPr lang="uk-UA" sz="2400" b="1" i="1" dirty="0" smtClean="0">
                <a:solidFill>
                  <a:srgbClr val="0070C0"/>
                </a:solidFill>
                <a:latin typeface="Arial Narrow" pitchFamily="34" charset="0"/>
              </a:rPr>
              <a:t>», має чимало народних назв: «залізняк червоний», «болотний бурячок» та інші. Від неї й походить літературний псевдонім Григорія Михайловича Стрільця – «Косинка».  Тамара Михайлівна розповіла це, щоб знали: письменник узяв його від квітки. Щоб не думали, що то хустинка.</a:t>
            </a:r>
            <a:endParaRPr lang="uk-UA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3500462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Дружина письменника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Тамара Михайлівна Мороз-Стрілець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(1905 — 1994)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1203</Words>
  <Application>Microsoft Office PowerPoint</Application>
  <PresentationFormat>Екран (4:3)</PresentationFormat>
  <Paragraphs>108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0" baseType="lpstr">
      <vt:lpstr>Трек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Г. Косинка  “В житах”</vt:lpstr>
      <vt:lpstr>Презентація PowerPoint</vt:lpstr>
      <vt:lpstr>Презентація PowerPoint</vt:lpstr>
      <vt:lpstr>З листа до дружини</vt:lpstr>
      <vt:lpstr>Презентація PowerPoint</vt:lpstr>
      <vt:lpstr>Презентація PowerPoint</vt:lpstr>
      <vt:lpstr>Презентація PowerPoint</vt:lpstr>
      <vt:lpstr>Все було просто до дрібниць —   і я, і заспаний ранок, і сивий степ.</vt:lpstr>
      <vt:lpstr>Добре  я пам'ятаю лише ранок: заплаканий у росах, молодий і трохи засоромлений сонцем, що  смутне купалося у річці.</vt:lpstr>
      <vt:lpstr>Я відганяю сонце, що лізе цілуватися.</vt:lpstr>
      <vt:lpstr> Бджола крильцями видає звук "дізік, дізік", і це мене починає сердити, бо нагадує про дійсність.  Я й справді "дізік", дезертир. </vt:lpstr>
      <vt:lpstr>Отже, коли й сонце починає шукати дезертирів, то в село не піду, заховаюся у свого вірного товариша — в житах. Наливаються жита.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Чорногуз поважно пройшов до болота  і  спіймав дурну жабу.  </vt:lpstr>
      <vt:lpstr>Я підкочую холоші й сміюся …, то в село не піду, заховаюся  у свого вірного товариша — в житах. </vt:lpstr>
      <vt:lpstr>Треба б поснідати,</vt:lpstr>
      <vt:lpstr>Раптом на степовому шляху піднялася курява</vt:lpstr>
      <vt:lpstr>Але це їде гнилищанський багач Дзюба,</vt:lpstr>
      <vt:lpstr>Аж  ось  на  дорозі  майорить  під вітром  червона хустка, ближче, ближче.</vt:lpstr>
      <vt:lpstr>Піду,  може  хоч пиріжка  якого дасть. Невже  вона, його дівчина Уляна? Змінилася.  Тепер  вона  жінка  Дзюби. </vt:lpstr>
      <vt:lpstr>Говорить, що я, Корній, все такий же славний, гладить рукою мій чуб, який уже другий рік розчісують дощі та сніги, та дике вовче дезертирське життя.</vt:lpstr>
      <vt:lpstr>                                                                                                                          Я сп'янів від щастя. Це моя доля.  Запитую в  двадцятий раз, чи й  досі  мене  любить.  </vt:lpstr>
      <vt:lpstr>                                                                                                                                            Мені  хочеться  і плакати, і співати,  хочеться   жити!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КОМЕНТАР:</vt:lpstr>
      <vt:lpstr>Почуття  любовi до Уляни  врештi перемагає страх  </vt:lpstr>
      <vt:lpstr>Такi цi новели насиченi  образами, мелодiєю, почуттям. </vt:lpstr>
      <vt:lpstr>                                                                                         Адже світ — такий прекрасний!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Залюблений у жито-життя</dc:title>
  <dc:creator>Сергій</dc:creator>
  <cp:lastModifiedBy>tc</cp:lastModifiedBy>
  <cp:revision>82</cp:revision>
  <dcterms:created xsi:type="dcterms:W3CDTF">2012-10-16T17:08:34Z</dcterms:created>
  <dcterms:modified xsi:type="dcterms:W3CDTF">2013-04-12T13:16:32Z</dcterms:modified>
</cp:coreProperties>
</file>